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9144000" cy="6858000"/>
  <p:embeddedFontLst>
    <p:embeddedFont>
      <p:font typeface="Proxima Nova"/>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6" roundtripDataSignature="AMtx7mhXKxGqHs3aVVHEe6LT6rq8WJle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italic.fntdata"/><Relationship Id="rId10" Type="http://schemas.openxmlformats.org/officeDocument/2006/relationships/slide" Target="slides/slide5.xml"/><Relationship Id="rId32" Type="http://schemas.openxmlformats.org/officeDocument/2006/relationships/font" Target="fonts/ProximaNova-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ProximaNova-bold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4" name="Google Shape;4;n"/>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nvSpPr>
        <p:spPr>
          <a:xfrm>
            <a:off x="518160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80" name="Google Shape;80;p1:notes"/>
          <p:cNvSpPr txBox="1"/>
          <p:nvPr/>
        </p:nvSpPr>
        <p:spPr>
          <a:xfrm>
            <a:off x="5181600" y="6515100"/>
            <a:ext cx="3962400" cy="342900"/>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a:t>
            </a:r>
            <a:endParaRPr/>
          </a:p>
        </p:txBody>
      </p:sp>
      <p:sp>
        <p:nvSpPr>
          <p:cNvPr id="81" name="Google Shape;81;p1:notes"/>
          <p:cNvSpPr txBox="1"/>
          <p:nvPr/>
        </p:nvSpPr>
        <p:spPr>
          <a:xfrm>
            <a:off x="0" y="651510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82" name="Google Shape;82;p1:notes"/>
          <p:cNvSpPr txBox="1"/>
          <p:nvPr/>
        </p:nvSpPr>
        <p:spPr>
          <a:xfrm>
            <a:off x="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83" name="Google Shape;83;p1: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 name="Google Shape;84;p1: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9: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1" marL="0" rtl="0" algn="l">
              <a:spcBef>
                <a:spcPts val="0"/>
              </a:spcBef>
              <a:spcAft>
                <a:spcPts val="0"/>
              </a:spcAft>
              <a:buSzPts val="1800"/>
              <a:buNone/>
            </a:pPr>
            <a:r>
              <a:rPr lang="en-US"/>
              <a:t>The weight of your head is balanced at the atlanto-occipital joint through the effort of the muscles located at the back of the neck.  If you start to get sleepy, your head will suddenly nod forward as the postural muscles relax and the weight  (resistance) overcome the effort.)</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9: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3" name="Google Shape;173;p19: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800"/>
              <a:buNone/>
            </a:pPr>
            <a:r>
              <a:rPr lang="en-US"/>
              <a:t>Contracting muscle fibers would not be effective if they worked as isolated units.  Each fiber is bound to adjacent fibers to form bundles, and the bundles in turn are bound to other bundles.  With arrangement, the contraction in one area of a muscle works in conjunction with contracting fibers elsewhere in the muscle.  The binding substance within muscles is the associated loose C.T.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0: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80" name="Google Shape;180;p20: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1: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86" name="Google Shape;186;p21: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6: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94" name="Google Shape;194;p26: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7: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01" name="Google Shape;201;p27: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9: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29: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800"/>
              <a:buNone/>
            </a:pPr>
            <a:r>
              <a:rPr lang="en-US"/>
              <a:t>When a muscle contracts, it shortens, &amp; this places tension on its tendon and attached bones.  Muscle tension causes movement at bones at synovial joint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0: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16" name="Google Shape;216;p30: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nvSpPr>
        <p:spPr>
          <a:xfrm>
            <a:off x="518160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90" name="Google Shape;90;p2:notes"/>
          <p:cNvSpPr txBox="1"/>
          <p:nvPr/>
        </p:nvSpPr>
        <p:spPr>
          <a:xfrm>
            <a:off x="5181600" y="6515100"/>
            <a:ext cx="3962400" cy="342900"/>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2</a:t>
            </a:r>
            <a:endParaRPr/>
          </a:p>
        </p:txBody>
      </p:sp>
      <p:sp>
        <p:nvSpPr>
          <p:cNvPr id="91" name="Google Shape;91;p2:notes"/>
          <p:cNvSpPr txBox="1"/>
          <p:nvPr/>
        </p:nvSpPr>
        <p:spPr>
          <a:xfrm>
            <a:off x="0" y="651510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92" name="Google Shape;92;p2:notes"/>
          <p:cNvSpPr txBox="1"/>
          <p:nvPr/>
        </p:nvSpPr>
        <p:spPr>
          <a:xfrm>
            <a:off x="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93" name="Google Shape;93;p2: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p2: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800"/>
              <a:buNone/>
            </a:pPr>
            <a:r>
              <a:rPr lang="en-US"/>
              <a:t>Technically each one is an organ - it is composed of skeletal muscle tissue, c.t., and nervous tissue.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1: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23" name="Google Shape;223;p31: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8: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29" name="Google Shape;229;p48: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9: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35" name="Google Shape;235;p49: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50: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41" name="Google Shape;241;p50: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1: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47" name="Google Shape;247;p51: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2: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253" name="Google Shape;253;p52: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1219200" y="3257550"/>
            <a:ext cx="6705600" cy="3086100"/>
          </a:xfrm>
          <a:prstGeom prst="rect">
            <a:avLst/>
          </a:prstGeom>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3:notes"/>
          <p:cNvSpPr txBox="1"/>
          <p:nvPr/>
        </p:nvSpPr>
        <p:spPr>
          <a:xfrm>
            <a:off x="518160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19" name="Google Shape;119;p13:notes"/>
          <p:cNvSpPr txBox="1"/>
          <p:nvPr/>
        </p:nvSpPr>
        <p:spPr>
          <a:xfrm>
            <a:off x="5181600" y="6515100"/>
            <a:ext cx="3962400" cy="342900"/>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15</a:t>
            </a:r>
            <a:endParaRPr/>
          </a:p>
        </p:txBody>
      </p:sp>
      <p:sp>
        <p:nvSpPr>
          <p:cNvPr id="120" name="Google Shape;120;p13:notes"/>
          <p:cNvSpPr txBox="1"/>
          <p:nvPr/>
        </p:nvSpPr>
        <p:spPr>
          <a:xfrm>
            <a:off x="0" y="651510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21" name="Google Shape;121;p13:notes"/>
          <p:cNvSpPr txBox="1"/>
          <p:nvPr/>
        </p:nvSpPr>
        <p:spPr>
          <a:xfrm>
            <a:off x="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22" name="Google Shape;122;p13: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23" name="Google Shape;123;p13: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5: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15: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2" marL="0" rtl="0" algn="l">
              <a:lnSpc>
                <a:spcPct val="90000"/>
              </a:lnSpc>
              <a:spcBef>
                <a:spcPts val="0"/>
              </a:spcBef>
              <a:spcAft>
                <a:spcPts val="0"/>
              </a:spcAft>
              <a:buSzPts val="1800"/>
              <a:buNone/>
            </a:pPr>
            <a:r>
              <a:rPr lang="en-US"/>
              <a:t>Injections </a:t>
            </a:r>
            <a:r>
              <a:rPr lang="en-US" sz="1800">
                <a:latin typeface="Arial"/>
                <a:ea typeface="Arial"/>
                <a:cs typeface="Arial"/>
                <a:sym typeface="Arial"/>
              </a:rPr>
              <a:t>(Also can use intravenous, intramuscular, oral cavity, intraperitoneal, </a:t>
            </a:r>
            <a:endParaRPr/>
          </a:p>
          <a:p>
            <a:pPr indent="0" lvl="2" marL="0" rtl="0" algn="l">
              <a:lnSpc>
                <a:spcPct val="90000"/>
              </a:lnSpc>
              <a:spcBef>
                <a:spcPts val="0"/>
              </a:spcBef>
              <a:spcAft>
                <a:spcPts val="0"/>
              </a:spcAft>
              <a:buSzPts val="1800"/>
              <a:buFont typeface="Arial"/>
              <a:buNone/>
            </a:pPr>
            <a:r>
              <a:rPr lang="en-US" sz="1800">
                <a:latin typeface="Arial"/>
                <a:ea typeface="Arial"/>
                <a:cs typeface="Arial"/>
                <a:sym typeface="Arial"/>
              </a:rPr>
              <a:t>More fiber than muscle. Like carotid sheaths</a:t>
            </a:r>
            <a:endParaRPr sz="1800"/>
          </a:p>
          <a:p>
            <a:pPr indent="0" lvl="0" marL="0" rtl="0" algn="l">
              <a:spcBef>
                <a:spcPts val="0"/>
              </a:spcBef>
              <a:spcAft>
                <a:spcPts val="0"/>
              </a:spcAft>
              <a:buNone/>
            </a:pPr>
            <a:r>
              <a:t/>
            </a: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txBox="1"/>
          <p:nvPr/>
        </p:nvSpPr>
        <p:spPr>
          <a:xfrm>
            <a:off x="518160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37" name="Google Shape;137;p14:notes"/>
          <p:cNvSpPr txBox="1"/>
          <p:nvPr/>
        </p:nvSpPr>
        <p:spPr>
          <a:xfrm>
            <a:off x="5181600" y="6515100"/>
            <a:ext cx="3962400" cy="342900"/>
          </a:xfrm>
          <a:prstGeom prst="rect">
            <a:avLst/>
          </a:prstGeom>
          <a:noFill/>
          <a:ln>
            <a:noFill/>
          </a:ln>
        </p:spPr>
        <p:txBody>
          <a:bodyPr anchorCtr="0" anchor="b" bIns="44450" lIns="90475" spcFirstLastPara="1" rIns="90475" wrap="square" tIns="44450">
            <a:noAutofit/>
          </a:bodyPr>
          <a:lstStyle/>
          <a:p>
            <a:pPr indent="0" lvl="0" marL="0" marR="0" rtl="0" algn="r">
              <a:lnSpc>
                <a:spcPct val="100000"/>
              </a:lnSpc>
              <a:spcBef>
                <a:spcPts val="0"/>
              </a:spcBef>
              <a:spcAft>
                <a:spcPts val="0"/>
              </a:spcAft>
              <a:buClr>
                <a:srgbClr val="000000"/>
              </a:buClr>
              <a:buSzPts val="1200"/>
              <a:buFont typeface="Times New Roman"/>
              <a:buNone/>
            </a:pPr>
            <a:r>
              <a:rPr b="0" i="0" lang="en-US" sz="1200" u="none">
                <a:solidFill>
                  <a:srgbClr val="000000"/>
                </a:solidFill>
                <a:latin typeface="Times New Roman"/>
                <a:ea typeface="Times New Roman"/>
                <a:cs typeface="Times New Roman"/>
                <a:sym typeface="Times New Roman"/>
              </a:rPr>
              <a:t>16</a:t>
            </a:r>
            <a:endParaRPr/>
          </a:p>
        </p:txBody>
      </p:sp>
      <p:sp>
        <p:nvSpPr>
          <p:cNvPr id="138" name="Google Shape;138;p14:notes"/>
          <p:cNvSpPr txBox="1"/>
          <p:nvPr/>
        </p:nvSpPr>
        <p:spPr>
          <a:xfrm>
            <a:off x="0" y="651510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39" name="Google Shape;139;p14:notes"/>
          <p:cNvSpPr txBox="1"/>
          <p:nvPr/>
        </p:nvSpPr>
        <p:spPr>
          <a:xfrm>
            <a:off x="0" y="0"/>
            <a:ext cx="39624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rgbClr val="000000"/>
              </a:solidFill>
              <a:latin typeface="Times New Roman"/>
              <a:ea typeface="Times New Roman"/>
              <a:cs typeface="Times New Roman"/>
              <a:sym typeface="Times New Roman"/>
            </a:endParaRPr>
          </a:p>
        </p:txBody>
      </p:sp>
      <p:sp>
        <p:nvSpPr>
          <p:cNvPr id="140" name="Google Shape;140;p14: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1" name="Google Shape;141;p14: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2863850" y="519112"/>
            <a:ext cx="3416300" cy="256222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6:notes"/>
          <p:cNvSpPr txBox="1"/>
          <p:nvPr>
            <p:ph idx="1" type="body"/>
          </p:nvPr>
        </p:nvSpPr>
        <p:spPr>
          <a:xfrm>
            <a:off x="1219200" y="3257550"/>
            <a:ext cx="6705600" cy="3086100"/>
          </a:xfrm>
          <a:prstGeom prst="rect">
            <a:avLst/>
          </a:prstGeom>
          <a:noFill/>
          <a:ln>
            <a:noFill/>
          </a:ln>
        </p:spPr>
        <p:txBody>
          <a:bodyPr anchorCtr="0" anchor="t" bIns="44450" lIns="90475" spcFirstLastPara="1" rIns="90475" wrap="square" tIns="44450">
            <a:noAutofit/>
          </a:bodyPr>
          <a:lstStyle/>
          <a:p>
            <a:pPr indent="0" lvl="0" marL="0" rtl="0" algn="l">
              <a:spcBef>
                <a:spcPts val="0"/>
              </a:spcBef>
              <a:spcAft>
                <a:spcPts val="0"/>
              </a:spcAft>
              <a:buSzPts val="1800"/>
              <a:buNone/>
            </a:pPr>
            <a:r>
              <a:rPr lang="en-US"/>
              <a:t>Homeostasis in anatomy </a:t>
            </a:r>
            <a:endParaRPr/>
          </a:p>
          <a:p>
            <a:pPr indent="0" lvl="0" marL="0" rtl="0" algn="l">
              <a:spcBef>
                <a:spcPts val="0"/>
              </a:spcBef>
              <a:spcAft>
                <a:spcPts val="0"/>
              </a:spcAft>
              <a:buSzPts val="1800"/>
              <a:buNone/>
            </a:pPr>
            <a:r>
              <a:rPr lang="en-US"/>
              <a:t>Intestine , bladder ,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g10fd78e8833_0_4"/>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g10fd78e8833_0_4"/>
          <p:cNvSpPr txBox="1"/>
          <p:nvPr>
            <p:ph type="ctrTitle"/>
          </p:nvPr>
        </p:nvSpPr>
        <p:spPr>
          <a:xfrm>
            <a:off x="311700" y="794633"/>
            <a:ext cx="8520600" cy="26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g10fd78e8833_0_4"/>
          <p:cNvSpPr txBox="1"/>
          <p:nvPr>
            <p:ph idx="1" type="subTitle"/>
          </p:nvPr>
        </p:nvSpPr>
        <p:spPr>
          <a:xfrm>
            <a:off x="311700" y="4221097"/>
            <a:ext cx="8520600" cy="978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g10fd78e8833_0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10fd78e8833_0_41"/>
          <p:cNvSpPr txBox="1"/>
          <p:nvPr>
            <p:ph hasCustomPrompt="1" type="title"/>
          </p:nvPr>
        </p:nvSpPr>
        <p:spPr>
          <a:xfrm>
            <a:off x="311700" y="1557233"/>
            <a:ext cx="8520600" cy="264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g10fd78e8833_0_41"/>
          <p:cNvSpPr txBox="1"/>
          <p:nvPr>
            <p:ph idx="1" type="body"/>
          </p:nvPr>
        </p:nvSpPr>
        <p:spPr>
          <a:xfrm>
            <a:off x="311700" y="4299000"/>
            <a:ext cx="8520600" cy="1428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g10fd78e8833_0_4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g10fd78e8833_0_4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g10fd78e8833_0_47"/>
          <p:cNvSpPr txBox="1"/>
          <p:nvPr>
            <p:ph type="title"/>
          </p:nvPr>
        </p:nvSpPr>
        <p:spPr>
          <a:xfrm>
            <a:off x="425450" y="407987"/>
            <a:ext cx="8261400" cy="10398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54" name="Google Shape;54;g10fd78e8833_0_47"/>
          <p:cNvSpPr txBox="1"/>
          <p:nvPr>
            <p:ph idx="1" type="body"/>
          </p:nvPr>
        </p:nvSpPr>
        <p:spPr>
          <a:xfrm>
            <a:off x="457200" y="1752600"/>
            <a:ext cx="8229600" cy="43737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55" name="Google Shape;55;g10fd78e8833_0_4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g10fd78e8833_0_4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g10fd78e8833_0_4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000">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58" name="Shape 58"/>
        <p:cNvGrpSpPr/>
        <p:nvPr/>
      </p:nvGrpSpPr>
      <p:grpSpPr>
        <a:xfrm>
          <a:off x="0" y="0"/>
          <a:ext cx="0" cy="0"/>
          <a:chOff x="0" y="0"/>
          <a:chExt cx="0" cy="0"/>
        </a:xfrm>
      </p:grpSpPr>
      <p:sp>
        <p:nvSpPr>
          <p:cNvPr id="59" name="Google Shape;59;g10fd78e8833_0_53"/>
          <p:cNvSpPr txBox="1"/>
          <p:nvPr>
            <p:ph type="title"/>
          </p:nvPr>
        </p:nvSpPr>
        <p:spPr>
          <a:xfrm>
            <a:off x="1447800" y="381000"/>
            <a:ext cx="7239000" cy="1295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0" name="Google Shape;60;g10fd78e8833_0_53"/>
          <p:cNvSpPr txBox="1"/>
          <p:nvPr>
            <p:ph idx="1" type="body"/>
          </p:nvPr>
        </p:nvSpPr>
        <p:spPr>
          <a:xfrm>
            <a:off x="685800" y="2057400"/>
            <a:ext cx="38100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1" name="Google Shape;61;g10fd78e8833_0_53"/>
          <p:cNvSpPr txBox="1"/>
          <p:nvPr>
            <p:ph idx="2" type="body"/>
          </p:nvPr>
        </p:nvSpPr>
        <p:spPr>
          <a:xfrm>
            <a:off x="4648200" y="2057400"/>
            <a:ext cx="38100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2" name="Google Shape;62;g10fd78e8833_0_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3" name="Google Shape;63;g10fd78e8833_0_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g10fd78e8833_0_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000">
              <a:latin typeface="Proxima Nova"/>
              <a:ea typeface="Proxima Nova"/>
              <a:cs typeface="Proxima Nova"/>
              <a:sym typeface="Proxima Nov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65" name="Shape 65"/>
        <p:cNvGrpSpPr/>
        <p:nvPr/>
      </p:nvGrpSpPr>
      <p:grpSpPr>
        <a:xfrm>
          <a:off x="0" y="0"/>
          <a:ext cx="0" cy="0"/>
          <a:chOff x="0" y="0"/>
          <a:chExt cx="0" cy="0"/>
        </a:xfrm>
      </p:grpSpPr>
      <p:sp>
        <p:nvSpPr>
          <p:cNvPr id="66" name="Google Shape;66;g10fd78e8833_0_60"/>
          <p:cNvSpPr txBox="1"/>
          <p:nvPr>
            <p:ph type="title"/>
          </p:nvPr>
        </p:nvSpPr>
        <p:spPr>
          <a:xfrm>
            <a:off x="1447800" y="381000"/>
            <a:ext cx="7239000" cy="1295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7" name="Google Shape;67;g10fd78e8833_0_60"/>
          <p:cNvSpPr txBox="1"/>
          <p:nvPr>
            <p:ph idx="1" type="body"/>
          </p:nvPr>
        </p:nvSpPr>
        <p:spPr>
          <a:xfrm>
            <a:off x="685800" y="2057400"/>
            <a:ext cx="3810000" cy="4114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8" name="Google Shape;68;g10fd78e8833_0_60"/>
          <p:cNvSpPr txBox="1"/>
          <p:nvPr>
            <p:ph idx="2" type="body"/>
          </p:nvPr>
        </p:nvSpPr>
        <p:spPr>
          <a:xfrm>
            <a:off x="4648200" y="2057400"/>
            <a:ext cx="3810000" cy="198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69" name="Google Shape;69;g10fd78e8833_0_60"/>
          <p:cNvSpPr txBox="1"/>
          <p:nvPr>
            <p:ph idx="3" type="body"/>
          </p:nvPr>
        </p:nvSpPr>
        <p:spPr>
          <a:xfrm>
            <a:off x="4648200" y="4191000"/>
            <a:ext cx="3810000" cy="198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SzPts val="1800"/>
              <a:buChar char="■"/>
              <a:defRPr/>
            </a:lvl6pPr>
            <a:lvl7pPr indent="-342900" lvl="6" marL="3200400" rtl="0" algn="l">
              <a:spcBef>
                <a:spcPts val="1200"/>
              </a:spcBef>
              <a:spcAft>
                <a:spcPts val="0"/>
              </a:spcAft>
              <a:buSzPts val="1800"/>
              <a:buChar char="●"/>
              <a:defRPr/>
            </a:lvl7pPr>
            <a:lvl8pPr indent="-342900" lvl="7" marL="3657600" rtl="0" algn="l">
              <a:spcBef>
                <a:spcPts val="1200"/>
              </a:spcBef>
              <a:spcAft>
                <a:spcPts val="0"/>
              </a:spcAft>
              <a:buSzPts val="1800"/>
              <a:buChar char="○"/>
              <a:defRPr/>
            </a:lvl8pPr>
            <a:lvl9pPr indent="-342900" lvl="8" marL="4114800" rtl="0" algn="l">
              <a:spcBef>
                <a:spcPts val="1200"/>
              </a:spcBef>
              <a:spcAft>
                <a:spcPts val="1200"/>
              </a:spcAft>
              <a:buSzPts val="1800"/>
              <a:buChar char="■"/>
              <a:defRPr/>
            </a:lvl9pPr>
          </a:lstStyle>
          <a:p/>
        </p:txBody>
      </p:sp>
      <p:sp>
        <p:nvSpPr>
          <p:cNvPr id="70" name="Google Shape;70;g10fd78e8833_0_6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g10fd78e8833_0_6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g10fd78e8833_0_6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2"/>
              </a:buClr>
              <a:buSzPts val="1200"/>
              <a:buFont typeface="Times New Roman"/>
              <a:buNone/>
              <a:defRPr b="0" i="0" sz="1200" u="none">
                <a:solidFill>
                  <a:schemeClr val="dk2"/>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000">
              <a:latin typeface="Proxima Nova"/>
              <a:ea typeface="Proxima Nova"/>
              <a:cs typeface="Proxima Nova"/>
              <a:sym typeface="Proxima Nov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73" name="Shape 73"/>
        <p:cNvGrpSpPr/>
        <p:nvPr/>
      </p:nvGrpSpPr>
      <p:grpSpPr>
        <a:xfrm>
          <a:off x="0" y="0"/>
          <a:ext cx="0" cy="0"/>
          <a:chOff x="0" y="0"/>
          <a:chExt cx="0" cy="0"/>
        </a:xfrm>
      </p:grpSpPr>
      <p:sp>
        <p:nvSpPr>
          <p:cNvPr id="74" name="Google Shape;74;g10fd78e8833_0_68"/>
          <p:cNvSpPr txBox="1"/>
          <p:nvPr>
            <p:ph idx="1" type="body"/>
          </p:nvPr>
        </p:nvSpPr>
        <p:spPr>
          <a:xfrm>
            <a:off x="685800" y="609600"/>
            <a:ext cx="7772400" cy="5486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5" name="Google Shape;75;g10fd78e8833_0_6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g10fd78e8833_0_6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g10fd78e8833_0_6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000">
              <a:solidFill>
                <a:schemeClr val="dk2"/>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10fd78e8833_0_9"/>
          <p:cNvSpPr txBox="1"/>
          <p:nvPr>
            <p:ph type="title"/>
          </p:nvPr>
        </p:nvSpPr>
        <p:spPr>
          <a:xfrm>
            <a:off x="311700" y="3307400"/>
            <a:ext cx="8114400" cy="32613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g10fd78e8833_0_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10fd78e8833_0_12"/>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g10fd78e8833_0_12"/>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g10fd78e8833_0_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10fd78e8833_0_1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g10fd78e8833_0_16"/>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10fd78e8833_0_16"/>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g10fd78e8833_0_1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10fd78e8833_0_21"/>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g10fd78e8833_0_2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10fd78e8833_0_24"/>
          <p:cNvSpPr txBox="1"/>
          <p:nvPr>
            <p:ph type="title"/>
          </p:nvPr>
        </p:nvSpPr>
        <p:spPr>
          <a:xfrm>
            <a:off x="311700" y="8424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g10fd78e8833_0_24"/>
          <p:cNvSpPr txBox="1"/>
          <p:nvPr>
            <p:ph idx="1" type="body"/>
          </p:nvPr>
        </p:nvSpPr>
        <p:spPr>
          <a:xfrm>
            <a:off x="311700" y="1987833"/>
            <a:ext cx="2808000" cy="4104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g10fd78e8833_0_2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g10fd78e8833_0_28"/>
          <p:cNvSpPr txBox="1"/>
          <p:nvPr>
            <p:ph type="title"/>
          </p:nvPr>
        </p:nvSpPr>
        <p:spPr>
          <a:xfrm>
            <a:off x="490250" y="701800"/>
            <a:ext cx="5683800" cy="5454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g10fd78e8833_0_2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10fd78e8833_0_31"/>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g10fd78e8833_0_31"/>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g10fd78e8833_0_31"/>
          <p:cNvSpPr txBox="1"/>
          <p:nvPr>
            <p:ph type="title"/>
          </p:nvPr>
        </p:nvSpPr>
        <p:spPr>
          <a:xfrm>
            <a:off x="265500" y="1834132"/>
            <a:ext cx="4045200" cy="20691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g10fd78e8833_0_31"/>
          <p:cNvSpPr txBox="1"/>
          <p:nvPr>
            <p:ph idx="1" type="subTitle"/>
          </p:nvPr>
        </p:nvSpPr>
        <p:spPr>
          <a:xfrm>
            <a:off x="265500" y="3974834"/>
            <a:ext cx="4045200" cy="1794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g10fd78e8833_0_31"/>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g10fd78e8833_0_3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10fd78e8833_0_38"/>
          <p:cNvSpPr txBox="1"/>
          <p:nvPr>
            <p:ph idx="1" type="body"/>
          </p:nvPr>
        </p:nvSpPr>
        <p:spPr>
          <a:xfrm>
            <a:off x="319500" y="5644967"/>
            <a:ext cx="5998800" cy="798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g10fd78e8833_0_3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g10fd78e8833_0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g10fd78e8833_0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g10fd78e8833_0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6.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idx="1" type="body"/>
          </p:nvPr>
        </p:nvSpPr>
        <p:spPr>
          <a:xfrm>
            <a:off x="152400" y="2133600"/>
            <a:ext cx="8534400" cy="4114800"/>
          </a:xfrm>
          <a:prstGeom prst="rect">
            <a:avLst/>
          </a:prstGeom>
          <a:noFill/>
          <a:ln>
            <a:noFill/>
          </a:ln>
        </p:spPr>
        <p:txBody>
          <a:bodyPr anchorCtr="0" anchor="t" bIns="44450" lIns="90475" spcFirstLastPara="1" rIns="90475" wrap="square" tIns="44450">
            <a:noAutofit/>
          </a:bodyPr>
          <a:lstStyle/>
          <a:p>
            <a:pPr indent="-228600" lvl="0" marL="342900" marR="0" rtl="0" algn="l">
              <a:lnSpc>
                <a:spcPct val="90000"/>
              </a:lnSpc>
              <a:spcBef>
                <a:spcPts val="0"/>
              </a:spcBef>
              <a:spcAft>
                <a:spcPts val="0"/>
              </a:spcAft>
              <a:buClr>
                <a:schemeClr val="accent1"/>
              </a:buClr>
              <a:buSzPts val="2400"/>
              <a:buFont typeface="Arial"/>
              <a:buNone/>
            </a:pPr>
            <a:r>
              <a:t/>
            </a:r>
            <a:endParaRPr b="0" i="0" sz="2400" u="none" cap="none" strike="noStrike">
              <a:solidFill>
                <a:schemeClr val="dk2"/>
              </a:solidFill>
              <a:latin typeface="Comic Sans MS"/>
              <a:ea typeface="Comic Sans MS"/>
              <a:cs typeface="Comic Sans MS"/>
              <a:sym typeface="Comic Sans MS"/>
            </a:endParaRPr>
          </a:p>
          <a:p>
            <a:pPr indent="-228600" lvl="0" marL="342900" marR="0" rtl="0" algn="ctr">
              <a:lnSpc>
                <a:spcPct val="90000"/>
              </a:lnSpc>
              <a:spcBef>
                <a:spcPts val="800"/>
              </a:spcBef>
              <a:spcAft>
                <a:spcPts val="0"/>
              </a:spcAft>
              <a:buClr>
                <a:schemeClr val="accent1"/>
              </a:buClr>
              <a:buSzPts val="4000"/>
              <a:buFont typeface="Arial"/>
              <a:buNone/>
            </a:pPr>
            <a:r>
              <a:rPr b="0" i="1" lang="en-US" sz="4000" u="none" cap="none" strike="noStrike">
                <a:solidFill>
                  <a:schemeClr val="dk1"/>
                </a:solidFill>
                <a:latin typeface="Comic Sans MS"/>
                <a:ea typeface="Comic Sans MS"/>
                <a:cs typeface="Comic Sans MS"/>
                <a:sym typeface="Comic Sans MS"/>
              </a:rPr>
              <a:t>Gross Anatomy </a:t>
            </a:r>
            <a:endParaRPr b="0" i="1" sz="2400" u="none" cap="none" strike="noStrike">
              <a:solidFill>
                <a:schemeClr val="dk1"/>
              </a:solidFill>
              <a:latin typeface="Comic Sans MS"/>
              <a:ea typeface="Comic Sans MS"/>
              <a:cs typeface="Comic Sans MS"/>
              <a:sym typeface="Comic Sans MS"/>
            </a:endParaRPr>
          </a:p>
          <a:p>
            <a:pPr indent="-228600" lvl="0" marL="342900" marR="0" rtl="0" algn="l">
              <a:lnSpc>
                <a:spcPct val="90000"/>
              </a:lnSpc>
              <a:spcBef>
                <a:spcPts val="480"/>
              </a:spcBef>
              <a:spcAft>
                <a:spcPts val="0"/>
              </a:spcAft>
              <a:buClr>
                <a:schemeClr val="accent1"/>
              </a:buClr>
              <a:buSzPts val="2400"/>
              <a:buFont typeface="Arial"/>
              <a:buNone/>
            </a:pPr>
            <a:r>
              <a:t/>
            </a:r>
            <a:endParaRPr sz="2000">
              <a:solidFill>
                <a:srgbClr val="A23A28"/>
              </a:solidFill>
              <a:latin typeface="Comic Sans MS"/>
              <a:ea typeface="Comic Sans MS"/>
              <a:cs typeface="Comic Sans MS"/>
              <a:sym typeface="Comic Sans MS"/>
            </a:endParaRPr>
          </a:p>
          <a:p>
            <a:pPr indent="-228600" lvl="0" marL="342900" marR="0" rtl="0" algn="l">
              <a:lnSpc>
                <a:spcPct val="90000"/>
              </a:lnSpc>
              <a:spcBef>
                <a:spcPts val="480"/>
              </a:spcBef>
              <a:spcAft>
                <a:spcPts val="0"/>
              </a:spcAft>
              <a:buClr>
                <a:schemeClr val="accent1"/>
              </a:buClr>
              <a:buSzPts val="2400"/>
              <a:buFont typeface="Arial"/>
              <a:buNone/>
            </a:pPr>
            <a:r>
              <a:t/>
            </a:r>
            <a:endParaRPr sz="2000">
              <a:solidFill>
                <a:srgbClr val="A23A28"/>
              </a:solidFill>
              <a:latin typeface="Comic Sans MS"/>
              <a:ea typeface="Comic Sans MS"/>
              <a:cs typeface="Comic Sans MS"/>
              <a:sym typeface="Comic Sans MS"/>
            </a:endParaRPr>
          </a:p>
          <a:p>
            <a:pPr indent="-228600" lvl="0" marL="342900" marR="0" rtl="0" algn="l">
              <a:lnSpc>
                <a:spcPct val="90000"/>
              </a:lnSpc>
              <a:spcBef>
                <a:spcPts val="480"/>
              </a:spcBef>
              <a:spcAft>
                <a:spcPts val="0"/>
              </a:spcAft>
              <a:buClr>
                <a:schemeClr val="accent1"/>
              </a:buClr>
              <a:buSzPts val="2400"/>
              <a:buFont typeface="Arial"/>
              <a:buNone/>
            </a:pPr>
            <a:r>
              <a:t/>
            </a:r>
            <a:endParaRPr sz="2000">
              <a:solidFill>
                <a:srgbClr val="A23A28"/>
              </a:solidFill>
              <a:latin typeface="Comic Sans MS"/>
              <a:ea typeface="Comic Sans MS"/>
              <a:cs typeface="Comic Sans MS"/>
              <a:sym typeface="Comic Sans MS"/>
            </a:endParaRPr>
          </a:p>
          <a:p>
            <a:pPr indent="-228600" lvl="0" marL="342900" marR="0" rtl="0" algn="l">
              <a:lnSpc>
                <a:spcPct val="90000"/>
              </a:lnSpc>
              <a:spcBef>
                <a:spcPts val="480"/>
              </a:spcBef>
              <a:spcAft>
                <a:spcPts val="0"/>
              </a:spcAft>
              <a:buClr>
                <a:schemeClr val="accent1"/>
              </a:buClr>
              <a:buSzPts val="2400"/>
              <a:buFont typeface="Arial"/>
              <a:buNone/>
            </a:pPr>
            <a:r>
              <a:t/>
            </a:r>
            <a:endParaRPr sz="2000">
              <a:solidFill>
                <a:srgbClr val="A23A28"/>
              </a:solidFill>
              <a:latin typeface="Comic Sans MS"/>
              <a:ea typeface="Comic Sans MS"/>
              <a:cs typeface="Comic Sans MS"/>
              <a:sym typeface="Comic Sans MS"/>
            </a:endParaRPr>
          </a:p>
          <a:p>
            <a:pPr indent="-228600" lvl="0" marL="342900" marR="0" rtl="0" algn="l">
              <a:lnSpc>
                <a:spcPct val="90000"/>
              </a:lnSpc>
              <a:spcBef>
                <a:spcPts val="480"/>
              </a:spcBef>
              <a:spcAft>
                <a:spcPts val="0"/>
              </a:spcAft>
              <a:buClr>
                <a:schemeClr val="accent1"/>
              </a:buClr>
              <a:buSzPts val="2400"/>
              <a:buFont typeface="Arial"/>
              <a:buNone/>
            </a:pPr>
            <a:r>
              <a:rPr lang="en-US" sz="2000">
                <a:solidFill>
                  <a:srgbClr val="A23A28"/>
                </a:solidFill>
                <a:latin typeface="Comic Sans MS"/>
                <a:ea typeface="Comic Sans MS"/>
                <a:cs typeface="Comic Sans MS"/>
                <a:sym typeface="Comic Sans MS"/>
              </a:rPr>
              <a:t>Dr. Firas A. Alhasson</a:t>
            </a:r>
            <a:endParaRPr sz="1400">
              <a:solidFill>
                <a:srgbClr val="A23A28"/>
              </a:solidFill>
            </a:endParaRPr>
          </a:p>
          <a:p>
            <a:pPr indent="-228600" lvl="0" marL="342900" marR="0" rtl="0" algn="l">
              <a:lnSpc>
                <a:spcPct val="90000"/>
              </a:lnSpc>
              <a:spcBef>
                <a:spcPts val="480"/>
              </a:spcBef>
              <a:spcAft>
                <a:spcPts val="0"/>
              </a:spcAft>
              <a:buClr>
                <a:schemeClr val="accent1"/>
              </a:buClr>
              <a:buSzPts val="2400"/>
              <a:buFont typeface="Arial"/>
              <a:buNone/>
            </a:pPr>
            <a:r>
              <a:rPr lang="en-US" sz="2000">
                <a:solidFill>
                  <a:srgbClr val="A23A28"/>
                </a:solidFill>
                <a:latin typeface="Comic Sans MS"/>
                <a:ea typeface="Comic Sans MS"/>
                <a:cs typeface="Comic Sans MS"/>
                <a:sym typeface="Comic Sans MS"/>
              </a:rPr>
              <a:t>University  of Basrah</a:t>
            </a:r>
            <a:endParaRPr sz="1400">
              <a:solidFill>
                <a:srgbClr val="A23A28"/>
              </a:solidFill>
            </a:endParaRPr>
          </a:p>
          <a:p>
            <a:pPr indent="-228600" lvl="0" marL="342900" marR="0" rtl="0" algn="l">
              <a:lnSpc>
                <a:spcPct val="90000"/>
              </a:lnSpc>
              <a:spcBef>
                <a:spcPts val="480"/>
              </a:spcBef>
              <a:spcAft>
                <a:spcPts val="0"/>
              </a:spcAft>
              <a:buClr>
                <a:schemeClr val="accent1"/>
              </a:buClr>
              <a:buSzPts val="2400"/>
              <a:buFont typeface="Arial"/>
              <a:buNone/>
            </a:pPr>
            <a:r>
              <a:rPr lang="en-US" sz="2000">
                <a:solidFill>
                  <a:srgbClr val="A23A28"/>
                </a:solidFill>
                <a:latin typeface="Comic Sans MS"/>
                <a:ea typeface="Comic Sans MS"/>
                <a:cs typeface="Comic Sans MS"/>
                <a:sym typeface="Comic Sans MS"/>
              </a:rPr>
              <a:t>Anatomy and Histology Department</a:t>
            </a:r>
            <a:endParaRPr sz="1400">
              <a:solidFill>
                <a:srgbClr val="A23A28"/>
              </a:solidFill>
            </a:endParaRPr>
          </a:p>
          <a:p>
            <a:pPr indent="-228600" lvl="0" marL="342900" marR="0" rtl="0" algn="l">
              <a:lnSpc>
                <a:spcPct val="90000"/>
              </a:lnSpc>
              <a:spcBef>
                <a:spcPts val="480"/>
              </a:spcBef>
              <a:spcAft>
                <a:spcPts val="0"/>
              </a:spcAft>
              <a:buClr>
                <a:schemeClr val="accent1"/>
              </a:buClr>
              <a:buSzPts val="2400"/>
              <a:buFont typeface="Arial"/>
              <a:buNone/>
            </a:pPr>
            <a:r>
              <a:rPr i="0" lang="en-US" sz="2000" u="none" cap="none" strike="noStrike">
                <a:solidFill>
                  <a:srgbClr val="A23A28"/>
                </a:solidFill>
                <a:latin typeface="Comic Sans MS"/>
                <a:ea typeface="Comic Sans MS"/>
                <a:cs typeface="Comic Sans MS"/>
                <a:sym typeface="Comic Sans MS"/>
              </a:rPr>
              <a:t>Veterinary Medicine College</a:t>
            </a:r>
            <a:endParaRPr sz="1400">
              <a:solidFill>
                <a:srgbClr val="A23A28"/>
              </a:solidFill>
            </a:endParaRPr>
          </a:p>
          <a:p>
            <a:pPr indent="-76200" lvl="0" marL="342900" marR="0" rtl="0" algn="l">
              <a:spcBef>
                <a:spcPts val="480"/>
              </a:spcBef>
              <a:spcAft>
                <a:spcPts val="0"/>
              </a:spcAft>
              <a:buClr>
                <a:schemeClr val="accent1"/>
              </a:buClr>
              <a:buSzPts val="2400"/>
              <a:buFont typeface="Arial"/>
              <a:buNone/>
            </a:pPr>
            <a:r>
              <a:t/>
            </a:r>
            <a:endParaRPr b="0" i="0" sz="2400" u="none">
              <a:solidFill>
                <a:schemeClr val="dk2"/>
              </a:solidFill>
              <a:latin typeface="Comic Sans MS"/>
              <a:ea typeface="Comic Sans MS"/>
              <a:cs typeface="Comic Sans MS"/>
              <a:sym typeface="Comic Sans MS"/>
            </a:endParaRPr>
          </a:p>
        </p:txBody>
      </p:sp>
      <p:sp>
        <p:nvSpPr>
          <p:cNvPr id="87" name="Google Shape;87;p1"/>
          <p:cNvSpPr/>
          <p:nvPr/>
        </p:nvSpPr>
        <p:spPr>
          <a:xfrm>
            <a:off x="2362200" y="372070"/>
            <a:ext cx="41910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5BBAF"/>
              </a:buClr>
              <a:buSzPts val="5400"/>
              <a:buFont typeface="Comic Sans MS"/>
              <a:buNone/>
            </a:pPr>
            <a:r>
              <a:rPr b="1" i="0" lang="en-US" sz="5400" u="none" cap="none" strike="noStrike">
                <a:solidFill>
                  <a:srgbClr val="0000FF"/>
                </a:solidFill>
                <a:latin typeface="Comic Sans MS"/>
                <a:ea typeface="Comic Sans MS"/>
                <a:cs typeface="Comic Sans MS"/>
                <a:sym typeface="Comic Sans MS"/>
              </a:rPr>
              <a:t>Myology</a:t>
            </a:r>
            <a:endParaRPr b="1" i="0" sz="5400" u="none" cap="none" strike="noStrike">
              <a:solidFill>
                <a:srgbClr val="0000FF"/>
              </a:solidFill>
              <a:latin typeface="Times New Roman"/>
              <a:ea typeface="Times New Roman"/>
              <a:cs typeface="Times New Roman"/>
              <a:sym typeface="Times New Roman"/>
            </a:endParaRPr>
          </a:p>
        </p:txBody>
      </p:sp>
    </p:spTree>
  </p:cSld>
  <p:clrMapOvr>
    <a:masterClrMapping/>
  </p:clrMapOvr>
  <p:transition advClick="0">
    <p:wipe dir="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36042"/>
              </a:buClr>
              <a:buSzPts val="4400"/>
              <a:buFont typeface="Comic Sans MS"/>
              <a:buNone/>
            </a:pPr>
            <a:r>
              <a:rPr b="0" i="0" lang="en-US" sz="4400" u="none">
                <a:solidFill>
                  <a:srgbClr val="636042"/>
                </a:solidFill>
                <a:latin typeface="Comic Sans MS"/>
                <a:ea typeface="Comic Sans MS"/>
                <a:cs typeface="Comic Sans MS"/>
                <a:sym typeface="Comic Sans MS"/>
              </a:rPr>
              <a:t>SKELETAL MUSCLE</a:t>
            </a:r>
            <a:endParaRPr/>
          </a:p>
        </p:txBody>
      </p:sp>
      <p:sp>
        <p:nvSpPr>
          <p:cNvPr id="158" name="Google Shape;158;p7"/>
          <p:cNvSpPr txBox="1"/>
          <p:nvPr>
            <p:ph idx="1" type="body"/>
          </p:nvPr>
        </p:nvSpPr>
        <p:spPr>
          <a:xfrm>
            <a:off x="457200" y="2057400"/>
            <a:ext cx="8001000" cy="457200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 </a:t>
            </a:r>
            <a:r>
              <a:rPr b="0" i="0" lang="en-US" sz="2800" u="none">
                <a:solidFill>
                  <a:schemeClr val="dk1"/>
                </a:solidFill>
                <a:latin typeface="Comic Sans MS"/>
                <a:ea typeface="Comic Sans MS"/>
                <a:cs typeface="Comic Sans MS"/>
                <a:sym typeface="Comic Sans MS"/>
              </a:rPr>
              <a:t>50% of the body is the carcass</a:t>
            </a:r>
            <a:endParaRPr/>
          </a:p>
          <a:p>
            <a:pPr indent="-50800" lvl="0" marL="342900" marR="0" rtl="0" algn="l">
              <a:lnSpc>
                <a:spcPct val="100000"/>
              </a:lnSpc>
              <a:spcBef>
                <a:spcPts val="560"/>
              </a:spcBef>
              <a:spcAft>
                <a:spcPts val="0"/>
              </a:spcAft>
              <a:buClr>
                <a:schemeClr val="accent1"/>
              </a:buClr>
              <a:buSzPts val="2800"/>
              <a:buFont typeface="Arial"/>
              <a:buNone/>
            </a:pPr>
            <a:r>
              <a:t/>
            </a:r>
            <a:endParaRPr b="0" i="0" sz="2800" u="none">
              <a:solidFill>
                <a:schemeClr val="dk1"/>
              </a:solidFill>
              <a:latin typeface="Comic Sans MS"/>
              <a:ea typeface="Comic Sans MS"/>
              <a:cs typeface="Comic Sans MS"/>
              <a:sym typeface="Comic Sans MS"/>
            </a:endParaRPr>
          </a:p>
          <a:p>
            <a:pPr indent="-228600" lvl="0" marL="342900" marR="0" rtl="0" algn="l">
              <a:lnSpc>
                <a:spcPct val="10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All attached to bone</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Not limited to the skeleton.</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Found in the pharynx, esophagus, &amp; skin </a:t>
            </a:r>
            <a:endParaRPr/>
          </a:p>
          <a:p>
            <a:pPr indent="-228599" lvl="1" marL="639762" marR="0" rtl="0" algn="l">
              <a:lnSpc>
                <a:spcPct val="90000"/>
              </a:lnSpc>
              <a:spcBef>
                <a:spcPts val="480"/>
              </a:spcBef>
              <a:spcAft>
                <a:spcPts val="0"/>
              </a:spcAft>
              <a:buClr>
                <a:schemeClr val="accent2"/>
              </a:buClr>
              <a:buSzPts val="2400"/>
              <a:buFont typeface="Arial"/>
              <a:buNone/>
            </a:pPr>
            <a:r>
              <a:rPr b="0" i="0" lang="en-US" sz="2400" u="none" cap="none" strike="noStrike">
                <a:solidFill>
                  <a:schemeClr val="dk1"/>
                </a:solidFill>
                <a:latin typeface="Comic Sans MS"/>
                <a:ea typeface="Comic Sans MS"/>
                <a:cs typeface="Comic Sans MS"/>
                <a:sym typeface="Comic Sans MS"/>
              </a:rPr>
              <a:t>	(ie.. cutaneous trunci).</a:t>
            </a:r>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36042"/>
              </a:buClr>
              <a:buSzPts val="4400"/>
              <a:buFont typeface="Comic Sans MS"/>
              <a:buNone/>
            </a:pPr>
            <a:r>
              <a:rPr b="0" i="0" lang="en-US" sz="4400" u="none">
                <a:solidFill>
                  <a:srgbClr val="636042"/>
                </a:solidFill>
                <a:latin typeface="Comic Sans MS"/>
                <a:ea typeface="Comic Sans MS"/>
                <a:cs typeface="Comic Sans MS"/>
                <a:sym typeface="Comic Sans MS"/>
              </a:rPr>
              <a:t>SKELETAL MUSCLE</a:t>
            </a:r>
            <a:endParaRPr/>
          </a:p>
        </p:txBody>
      </p:sp>
      <p:sp>
        <p:nvSpPr>
          <p:cNvPr id="164" name="Google Shape;164;p8"/>
          <p:cNvSpPr txBox="1"/>
          <p:nvPr>
            <p:ph idx="1" type="body"/>
          </p:nvPr>
        </p:nvSpPr>
        <p:spPr>
          <a:xfrm>
            <a:off x="457200" y="1752600"/>
            <a:ext cx="8382000" cy="4724400"/>
          </a:xfrm>
          <a:prstGeom prst="rect">
            <a:avLst/>
          </a:prstGeom>
          <a:noFill/>
          <a:ln>
            <a:noFill/>
          </a:ln>
        </p:spPr>
        <p:txBody>
          <a:bodyPr anchorCtr="0" anchor="t" bIns="45700" lIns="91425" spcFirstLastPara="1" rIns="91425" wrap="square" tIns="45700">
            <a:noAutofit/>
          </a:bodyPr>
          <a:lstStyle/>
          <a:p>
            <a:pPr indent="0" lvl="0" marL="114300" marR="0" rtl="0" algn="l">
              <a:lnSpc>
                <a:spcPct val="80000"/>
              </a:lnSpc>
              <a:spcBef>
                <a:spcPts val="0"/>
              </a:spcBef>
              <a:spcAft>
                <a:spcPts val="0"/>
              </a:spcAft>
              <a:buClr>
                <a:schemeClr val="accent1"/>
              </a:buClr>
              <a:buSzPts val="3000"/>
              <a:buFont typeface="Arial"/>
              <a:buNone/>
            </a:pPr>
            <a:r>
              <a:rPr b="0" i="0" lang="en-US" sz="3000" u="none">
                <a:solidFill>
                  <a:srgbClr val="FF0000"/>
                </a:solidFill>
                <a:latin typeface="Comic Sans MS"/>
                <a:ea typeface="Comic Sans MS"/>
                <a:cs typeface="Comic Sans MS"/>
                <a:sym typeface="Comic Sans MS"/>
              </a:rPr>
              <a:t>Functions:</a:t>
            </a:r>
            <a:endParaRPr/>
          </a:p>
          <a:p>
            <a:pPr indent="0" lvl="0" marL="114300" marR="0" rtl="0" algn="l">
              <a:lnSpc>
                <a:spcPct val="80000"/>
              </a:lnSpc>
              <a:spcBef>
                <a:spcPts val="520"/>
              </a:spcBef>
              <a:spcAft>
                <a:spcPts val="0"/>
              </a:spcAft>
              <a:buClr>
                <a:schemeClr val="accent1"/>
              </a:buClr>
              <a:buSzPts val="2600"/>
              <a:buFont typeface="Arial"/>
              <a:buNone/>
            </a:pPr>
            <a:r>
              <a:rPr b="0" i="0" lang="en-US" sz="2600" u="none">
                <a:solidFill>
                  <a:schemeClr val="dk1"/>
                </a:solidFill>
                <a:latin typeface="Comic Sans MS"/>
                <a:ea typeface="Comic Sans MS"/>
                <a:cs typeface="Comic Sans MS"/>
                <a:sym typeface="Comic Sans MS"/>
              </a:rPr>
              <a:t>1. Movements of animal body</a:t>
            </a:r>
            <a:endParaRPr b="0" i="0" sz="2200" u="none">
              <a:solidFill>
                <a:schemeClr val="dk1"/>
              </a:solidFill>
              <a:latin typeface="Comic Sans MS"/>
              <a:ea typeface="Comic Sans MS"/>
              <a:cs typeface="Comic Sans MS"/>
              <a:sym typeface="Comic Sans MS"/>
            </a:endParaRPr>
          </a:p>
          <a:p>
            <a:pPr indent="-228599" lvl="1" marL="639762" marR="0" rtl="0" algn="l">
              <a:lnSpc>
                <a:spcPct val="80000"/>
              </a:lnSpc>
              <a:spcBef>
                <a:spcPts val="440"/>
              </a:spcBef>
              <a:spcAft>
                <a:spcPts val="0"/>
              </a:spcAft>
              <a:buClr>
                <a:schemeClr val="accent2"/>
              </a:buClr>
              <a:buSzPts val="2200"/>
              <a:buFont typeface="Arial"/>
              <a:buChar char="•"/>
            </a:pPr>
            <a:r>
              <a:rPr b="0" i="0" lang="en-US" sz="2200" u="none" cap="none" strike="noStrike">
                <a:solidFill>
                  <a:schemeClr val="dk1"/>
                </a:solidFill>
                <a:latin typeface="Comic Sans MS"/>
                <a:ea typeface="Comic Sans MS"/>
                <a:cs typeface="Comic Sans MS"/>
                <a:sym typeface="Comic Sans MS"/>
              </a:rPr>
              <a:t>Prevent unwanted movements (</a:t>
            </a:r>
            <a:r>
              <a:rPr b="0" i="0" lang="en-US" sz="2200" u="sng" cap="none" strike="noStrike">
                <a:solidFill>
                  <a:schemeClr val="dk1"/>
                </a:solidFill>
                <a:latin typeface="Comic Sans MS"/>
                <a:ea typeface="Comic Sans MS"/>
                <a:cs typeface="Comic Sans MS"/>
                <a:sym typeface="Comic Sans MS"/>
              </a:rPr>
              <a:t>stabilizing joints</a:t>
            </a:r>
            <a:r>
              <a:rPr b="0" i="0" lang="en-US" sz="2200" u="none" cap="none" strike="noStrike">
                <a:solidFill>
                  <a:schemeClr val="dk1"/>
                </a:solidFill>
                <a:latin typeface="Comic Sans MS"/>
                <a:ea typeface="Comic Sans MS"/>
                <a:cs typeface="Comic Sans MS"/>
                <a:sym typeface="Comic Sans MS"/>
              </a:rPr>
              <a:t>)</a:t>
            </a:r>
            <a:endParaRPr/>
          </a:p>
          <a:p>
            <a:pPr indent="-228599" lvl="1" marL="639762" marR="0" rtl="0" algn="l">
              <a:lnSpc>
                <a:spcPct val="80000"/>
              </a:lnSpc>
              <a:spcBef>
                <a:spcPts val="440"/>
              </a:spcBef>
              <a:spcAft>
                <a:spcPts val="0"/>
              </a:spcAft>
              <a:buClr>
                <a:schemeClr val="accent2"/>
              </a:buClr>
              <a:buSzPts val="2200"/>
              <a:buFont typeface="Arial"/>
              <a:buChar char="•"/>
            </a:pPr>
            <a:r>
              <a:rPr b="0" i="0" lang="en-US" sz="2200" u="none" cap="none" strike="noStrike">
                <a:solidFill>
                  <a:schemeClr val="dk1"/>
                </a:solidFill>
                <a:latin typeface="Comic Sans MS"/>
                <a:ea typeface="Comic Sans MS"/>
                <a:cs typeface="Comic Sans MS"/>
                <a:sym typeface="Comic Sans MS"/>
              </a:rPr>
              <a:t>Movement: most obvious function is to move the body, as in walking, running, writing, chewing, and swallowing.  Stimulation maintains a state of muscle contraction “tonus” for movement of blood &amp; lymph.</a:t>
            </a:r>
            <a:endParaRPr/>
          </a:p>
          <a:p>
            <a:pPr indent="-228599" lvl="1" marL="639762" marR="0" rtl="0" algn="l">
              <a:lnSpc>
                <a:spcPct val="80000"/>
              </a:lnSpc>
              <a:spcBef>
                <a:spcPts val="440"/>
              </a:spcBef>
              <a:spcAft>
                <a:spcPts val="0"/>
              </a:spcAft>
              <a:buClr>
                <a:schemeClr val="accent2"/>
              </a:buClr>
              <a:buSzPts val="2200"/>
              <a:buFont typeface="Arial"/>
              <a:buChar char="•"/>
            </a:pPr>
            <a:r>
              <a:rPr b="0" i="0" lang="en-US" sz="2200" u="none" cap="none" strike="noStrike">
                <a:solidFill>
                  <a:schemeClr val="dk1"/>
                </a:solidFill>
                <a:latin typeface="Comic Sans MS"/>
                <a:ea typeface="Comic Sans MS"/>
                <a:cs typeface="Comic Sans MS"/>
                <a:sym typeface="Comic Sans MS"/>
              </a:rPr>
              <a:t>Posture:  Skeletal muscles maintain posture by stabilizing the flexible muscles. </a:t>
            </a:r>
            <a:endParaRPr/>
          </a:p>
          <a:p>
            <a:pPr indent="0" lvl="0" marL="114300" marR="0" rtl="0" algn="l">
              <a:lnSpc>
                <a:spcPct val="80000"/>
              </a:lnSpc>
              <a:spcBef>
                <a:spcPts val="520"/>
              </a:spcBef>
              <a:spcAft>
                <a:spcPts val="0"/>
              </a:spcAft>
              <a:buClr>
                <a:schemeClr val="accent1"/>
              </a:buClr>
              <a:buSzPts val="2600"/>
              <a:buFont typeface="Arial"/>
              <a:buNone/>
            </a:pPr>
            <a:r>
              <a:rPr b="0" i="0" lang="en-US" sz="2600" u="none">
                <a:solidFill>
                  <a:schemeClr val="dk1"/>
                </a:solidFill>
                <a:latin typeface="Comic Sans MS"/>
                <a:ea typeface="Comic Sans MS"/>
                <a:cs typeface="Comic Sans MS"/>
                <a:sym typeface="Comic Sans MS"/>
              </a:rPr>
              <a:t>2.</a:t>
            </a:r>
            <a:r>
              <a:rPr b="0" i="0" lang="en-US" sz="2200" u="none">
                <a:solidFill>
                  <a:schemeClr val="dk1"/>
                </a:solidFill>
                <a:latin typeface="Comic Sans MS"/>
                <a:ea typeface="Comic Sans MS"/>
                <a:cs typeface="Comic Sans MS"/>
                <a:sym typeface="Comic Sans MS"/>
              </a:rPr>
              <a:t> </a:t>
            </a:r>
            <a:r>
              <a:rPr b="0" i="0" lang="en-US" sz="2600" u="none">
                <a:solidFill>
                  <a:schemeClr val="dk1"/>
                </a:solidFill>
                <a:latin typeface="Comic Sans MS"/>
                <a:ea typeface="Comic Sans MS"/>
                <a:cs typeface="Comic Sans MS"/>
                <a:sym typeface="Comic Sans MS"/>
              </a:rPr>
              <a:t>Control of body openings and passages “maintain continence”:</a:t>
            </a:r>
            <a:endParaRPr/>
          </a:p>
          <a:p>
            <a:pPr indent="-228599" lvl="1" marL="639762" marR="0" rtl="0" algn="l">
              <a:lnSpc>
                <a:spcPct val="80000"/>
              </a:lnSpc>
              <a:spcBef>
                <a:spcPts val="440"/>
              </a:spcBef>
              <a:spcAft>
                <a:spcPts val="0"/>
              </a:spcAft>
              <a:buClr>
                <a:schemeClr val="accent2"/>
              </a:buClr>
              <a:buSzPts val="2200"/>
              <a:buFont typeface="Arial"/>
              <a:buChar char="•"/>
            </a:pPr>
            <a:r>
              <a:rPr b="0" i="0" lang="en-US" sz="2200" u="none" cap="none" strike="noStrike">
                <a:solidFill>
                  <a:schemeClr val="dk1"/>
                </a:solidFill>
                <a:latin typeface="Comic Sans MS"/>
                <a:ea typeface="Comic Sans MS"/>
                <a:cs typeface="Comic Sans MS"/>
                <a:sym typeface="Comic Sans MS"/>
              </a:rPr>
              <a:t>Ring-like sphincter muscles </a:t>
            </a:r>
            <a:endParaRPr/>
          </a:p>
          <a:p>
            <a:pPr indent="-228599" lvl="1" marL="639762" marR="0" rtl="0" algn="l">
              <a:lnSpc>
                <a:spcPct val="80000"/>
              </a:lnSpc>
              <a:spcBef>
                <a:spcPts val="440"/>
              </a:spcBef>
              <a:spcAft>
                <a:spcPts val="0"/>
              </a:spcAft>
              <a:buClr>
                <a:schemeClr val="accent2"/>
              </a:buClr>
              <a:buSzPts val="2200"/>
              <a:buFont typeface="Arial"/>
              <a:buNone/>
            </a:pPr>
            <a:r>
              <a:rPr b="0" i="0" lang="en-US" sz="2200" u="none" cap="none" strike="noStrike">
                <a:solidFill>
                  <a:schemeClr val="dk1"/>
                </a:solidFill>
                <a:latin typeface="Comic Sans MS"/>
                <a:ea typeface="Comic Sans MS"/>
                <a:cs typeface="Comic Sans MS"/>
                <a:sym typeface="Comic Sans MS"/>
              </a:rPr>
              <a:t>	(eyelids, pupils, mouth, urethra , &amp; anus)</a:t>
            </a:r>
            <a:endParaRPr/>
          </a:p>
          <a:p>
            <a:pPr indent="-88900" lvl="0" marL="342900" marR="0" rtl="0" algn="l">
              <a:spcBef>
                <a:spcPts val="440"/>
              </a:spcBef>
              <a:spcAft>
                <a:spcPts val="0"/>
              </a:spcAft>
              <a:buClr>
                <a:schemeClr val="accent1"/>
              </a:buClr>
              <a:buSzPts val="2200"/>
              <a:buFont typeface="Arial"/>
              <a:buNone/>
            </a:pPr>
            <a:r>
              <a:t/>
            </a:r>
            <a:endParaRPr b="0" i="0" sz="2200" u="none" cap="none" strike="noStrik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36042"/>
              </a:buClr>
              <a:buSzPts val="4400"/>
              <a:buFont typeface="Comic Sans MS"/>
              <a:buNone/>
            </a:pPr>
            <a:r>
              <a:rPr b="0" i="0" lang="en-US" sz="4400" u="none">
                <a:solidFill>
                  <a:srgbClr val="636042"/>
                </a:solidFill>
                <a:latin typeface="Comic Sans MS"/>
                <a:ea typeface="Comic Sans MS"/>
                <a:cs typeface="Comic Sans MS"/>
                <a:sym typeface="Comic Sans MS"/>
              </a:rPr>
              <a:t>SKELETAL MUSCLE</a:t>
            </a:r>
            <a:endParaRPr/>
          </a:p>
        </p:txBody>
      </p:sp>
      <p:sp>
        <p:nvSpPr>
          <p:cNvPr id="170" name="Google Shape;170;p9"/>
          <p:cNvSpPr txBox="1"/>
          <p:nvPr>
            <p:ph idx="1" type="body"/>
          </p:nvPr>
        </p:nvSpPr>
        <p:spPr>
          <a:xfrm>
            <a:off x="457200" y="1752600"/>
            <a:ext cx="8229600" cy="4373562"/>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chemeClr val="accent1"/>
              </a:buClr>
              <a:buSzPts val="2800"/>
              <a:buFont typeface="Arial"/>
              <a:buNone/>
            </a:pPr>
            <a:r>
              <a:rPr b="0" i="0" lang="en-US" sz="2800" u="none">
                <a:solidFill>
                  <a:schemeClr val="dk1"/>
                </a:solidFill>
                <a:latin typeface="Comic Sans MS"/>
                <a:ea typeface="Comic Sans MS"/>
                <a:cs typeface="Comic Sans MS"/>
                <a:sym typeface="Comic Sans MS"/>
              </a:rPr>
              <a:t>Functions (cont.):</a:t>
            </a:r>
            <a:endParaRPr/>
          </a:p>
          <a:p>
            <a:pPr indent="0" lvl="0" marL="114300" marR="0" rtl="0" algn="l">
              <a:lnSpc>
                <a:spcPct val="90000"/>
              </a:lnSpc>
              <a:spcBef>
                <a:spcPts val="560"/>
              </a:spcBef>
              <a:spcAft>
                <a:spcPts val="0"/>
              </a:spcAft>
              <a:buClr>
                <a:schemeClr val="accent1"/>
              </a:buClr>
              <a:buSzPts val="2800"/>
              <a:buFont typeface="Arial"/>
              <a:buNone/>
            </a:pPr>
            <a:r>
              <a:rPr b="0" i="0" lang="en-US" sz="2800" u="none">
                <a:solidFill>
                  <a:schemeClr val="dk1"/>
                </a:solidFill>
                <a:latin typeface="Comic Sans MS"/>
                <a:ea typeface="Comic Sans MS"/>
                <a:cs typeface="Comic Sans MS"/>
                <a:sym typeface="Comic Sans MS"/>
              </a:rPr>
              <a:t>3. Generate heat by shivering. </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rgbClr val="A23A28"/>
                </a:solidFill>
                <a:latin typeface="Comic Sans MS"/>
                <a:ea typeface="Comic Sans MS"/>
                <a:cs typeface="Comic Sans MS"/>
                <a:sym typeface="Comic Sans MS"/>
              </a:rPr>
              <a:t>Homeostasis</a:t>
            </a:r>
            <a:r>
              <a:rPr b="0" i="0" lang="en-US" sz="2400" u="none" cap="none" strike="noStrike">
                <a:solidFill>
                  <a:schemeClr val="dk1"/>
                </a:solidFill>
                <a:latin typeface="Comic Sans MS"/>
                <a:ea typeface="Comic Sans MS"/>
                <a:cs typeface="Comic Sans MS"/>
                <a:sym typeface="Comic Sans MS"/>
              </a:rPr>
              <a:t> – maintain proper body function with proper environment (i.e. enzymes need to function)</a:t>
            </a:r>
            <a:endParaRPr/>
          </a:p>
          <a:p>
            <a:pPr indent="-177800" lvl="0" marL="114300" marR="0" rtl="0" algn="l">
              <a:lnSpc>
                <a:spcPct val="9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Body support and maintenance of posture (tonus)</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rgbClr val="A23A28"/>
                </a:solidFill>
                <a:latin typeface="Comic Sans MS"/>
                <a:ea typeface="Comic Sans MS"/>
                <a:cs typeface="Comic Sans MS"/>
                <a:sym typeface="Comic Sans MS"/>
              </a:rPr>
              <a:t>Certain muscles work in opposition to gravity. </a:t>
            </a:r>
            <a:r>
              <a:rPr b="0" i="0" lang="en-US" sz="2400" u="none" cap="none" strike="noStrike">
                <a:solidFill>
                  <a:schemeClr val="dk1"/>
                </a:solidFill>
                <a:latin typeface="Comic Sans MS"/>
                <a:ea typeface="Comic Sans MS"/>
                <a:cs typeface="Comic Sans MS"/>
                <a:sym typeface="Comic Sans MS"/>
              </a:rPr>
              <a:t>		</a:t>
            </a:r>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1066800" y="457200"/>
            <a:ext cx="61722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Comic Sans MS"/>
              <a:buNone/>
            </a:pPr>
            <a:r>
              <a:rPr b="0" i="0" lang="en-US" sz="4400" u="none">
                <a:solidFill>
                  <a:srgbClr val="FF0000"/>
                </a:solidFill>
                <a:latin typeface="Comic Sans MS"/>
                <a:ea typeface="Comic Sans MS"/>
                <a:cs typeface="Comic Sans MS"/>
                <a:sym typeface="Comic Sans MS"/>
              </a:rPr>
              <a:t>SKELETAL MUSCLE</a:t>
            </a:r>
            <a:endParaRPr/>
          </a:p>
        </p:txBody>
      </p:sp>
      <p:sp>
        <p:nvSpPr>
          <p:cNvPr id="176" name="Google Shape;176;p19"/>
          <p:cNvSpPr txBox="1"/>
          <p:nvPr>
            <p:ph idx="1" type="body"/>
          </p:nvPr>
        </p:nvSpPr>
        <p:spPr>
          <a:xfrm>
            <a:off x="0" y="1905000"/>
            <a:ext cx="4267200" cy="4724400"/>
          </a:xfrm>
          <a:prstGeom prst="rect">
            <a:avLst/>
          </a:prstGeom>
          <a:noFill/>
          <a:ln>
            <a:noFill/>
          </a:ln>
        </p:spPr>
        <p:txBody>
          <a:bodyPr anchorCtr="0" anchor="t" bIns="45700" lIns="91425" spcFirstLastPara="1" rIns="91425" wrap="square" tIns="45700">
            <a:noAutofit/>
          </a:bodyPr>
          <a:lstStyle/>
          <a:p>
            <a:pPr indent="-266700" lvl="0" marL="342900" rtl="0" algn="l">
              <a:lnSpc>
                <a:spcPct val="100000"/>
              </a:lnSpc>
              <a:spcBef>
                <a:spcPts val="0"/>
              </a:spcBef>
              <a:spcAft>
                <a:spcPts val="0"/>
              </a:spcAft>
              <a:buClr>
                <a:schemeClr val="accent1"/>
              </a:buClr>
              <a:buSzPts val="4200"/>
              <a:buFont typeface="Arial"/>
              <a:buChar char="•"/>
            </a:pPr>
            <a:r>
              <a:rPr b="0" i="0" lang="en-US" sz="2400" u="none">
                <a:solidFill>
                  <a:schemeClr val="dk1"/>
                </a:solidFill>
                <a:latin typeface="Comic Sans MS"/>
                <a:ea typeface="Comic Sans MS"/>
                <a:cs typeface="Comic Sans MS"/>
                <a:sym typeface="Comic Sans MS"/>
              </a:rPr>
              <a:t>Connective tissues components of muscles:</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rgbClr val="A23A28"/>
                </a:solidFill>
                <a:latin typeface="Comic Sans MS"/>
                <a:ea typeface="Comic Sans MS"/>
                <a:cs typeface="Comic Sans MS"/>
                <a:sym typeface="Comic Sans MS"/>
              </a:rPr>
              <a:t>Myofiber</a:t>
            </a:r>
            <a:r>
              <a:rPr b="0" i="0" lang="en-US" sz="2400" u="none">
                <a:solidFill>
                  <a:schemeClr val="dk1"/>
                </a:solidFill>
                <a:latin typeface="Comic Sans MS"/>
                <a:ea typeface="Comic Sans MS"/>
                <a:cs typeface="Comic Sans MS"/>
                <a:sym typeface="Comic Sans MS"/>
              </a:rPr>
              <a:t> (muscle cell) - </a:t>
            </a:r>
            <a:r>
              <a:rPr b="0" i="0" lang="en-US" sz="2400" u="sng">
                <a:solidFill>
                  <a:schemeClr val="dk1"/>
                </a:solidFill>
                <a:latin typeface="Comic Sans MS"/>
                <a:ea typeface="Comic Sans MS"/>
                <a:cs typeface="Comic Sans MS"/>
                <a:sym typeface="Comic Sans MS"/>
              </a:rPr>
              <a:t>endo</a:t>
            </a:r>
            <a:r>
              <a:rPr b="0" i="0" lang="en-US" sz="2400" u="none">
                <a:solidFill>
                  <a:schemeClr val="dk1"/>
                </a:solidFill>
                <a:latin typeface="Comic Sans MS"/>
                <a:ea typeface="Comic Sans MS"/>
                <a:cs typeface="Comic Sans MS"/>
                <a:sym typeface="Comic Sans MS"/>
              </a:rPr>
              <a:t>mysium= </a:t>
            </a:r>
            <a:r>
              <a:rPr b="0" i="0" lang="en-US" sz="2400" u="sng">
                <a:solidFill>
                  <a:srgbClr val="896212"/>
                </a:solidFill>
                <a:latin typeface="Comic Sans MS"/>
                <a:ea typeface="Comic Sans MS"/>
                <a:cs typeface="Comic Sans MS"/>
                <a:sym typeface="Comic Sans MS"/>
              </a:rPr>
              <a:t>within</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rgbClr val="A23A28"/>
                </a:solidFill>
                <a:latin typeface="Comic Sans MS"/>
                <a:ea typeface="Comic Sans MS"/>
                <a:cs typeface="Comic Sans MS"/>
                <a:sym typeface="Comic Sans MS"/>
              </a:rPr>
              <a:t>Fascicle ‘bundle</a:t>
            </a:r>
            <a:r>
              <a:rPr b="0" i="0" lang="en-US" sz="2400" u="none">
                <a:solidFill>
                  <a:schemeClr val="dk1"/>
                </a:solidFill>
                <a:latin typeface="Comic Sans MS"/>
                <a:ea typeface="Comic Sans MS"/>
                <a:cs typeface="Comic Sans MS"/>
                <a:sym typeface="Comic Sans MS"/>
              </a:rPr>
              <a:t>’ = groups of M. fibers -</a:t>
            </a:r>
            <a:r>
              <a:rPr b="0" i="0" lang="en-US" sz="2400" u="sng">
                <a:solidFill>
                  <a:schemeClr val="dk1"/>
                </a:solidFill>
                <a:latin typeface="Comic Sans MS"/>
                <a:ea typeface="Comic Sans MS"/>
                <a:cs typeface="Comic Sans MS"/>
                <a:sym typeface="Comic Sans MS"/>
              </a:rPr>
              <a:t>per</a:t>
            </a:r>
            <a:r>
              <a:rPr b="0" i="0" lang="en-US" sz="2400" u="none">
                <a:solidFill>
                  <a:schemeClr val="dk1"/>
                </a:solidFill>
                <a:latin typeface="Comic Sans MS"/>
                <a:ea typeface="Comic Sans MS"/>
                <a:cs typeface="Comic Sans MS"/>
                <a:sym typeface="Comic Sans MS"/>
              </a:rPr>
              <a:t>imysium= </a:t>
            </a:r>
            <a:r>
              <a:rPr b="0" i="0" lang="en-US" sz="2400" u="sng">
                <a:solidFill>
                  <a:srgbClr val="896212"/>
                </a:solidFill>
                <a:latin typeface="Comic Sans MS"/>
                <a:ea typeface="Comic Sans MS"/>
                <a:cs typeface="Comic Sans MS"/>
                <a:sym typeface="Comic Sans MS"/>
              </a:rPr>
              <a:t>around.</a:t>
            </a:r>
            <a:endParaRPr b="0" i="0" sz="2400" u="sng">
              <a:solidFill>
                <a:schemeClr val="dk1"/>
              </a:solidFill>
              <a:latin typeface="Comic Sans MS"/>
              <a:ea typeface="Comic Sans MS"/>
              <a:cs typeface="Comic Sans MS"/>
              <a:sym typeface="Comic Sans MS"/>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Muscle is invested by a c.t. sheet - </a:t>
            </a:r>
            <a:r>
              <a:rPr b="0" i="0" lang="en-US" sz="2400" u="sng">
                <a:solidFill>
                  <a:schemeClr val="dk1"/>
                </a:solidFill>
                <a:latin typeface="Comic Sans MS"/>
                <a:ea typeface="Comic Sans MS"/>
                <a:cs typeface="Comic Sans MS"/>
                <a:sym typeface="Comic Sans MS"/>
              </a:rPr>
              <a:t>epi</a:t>
            </a:r>
            <a:r>
              <a:rPr b="0" i="0" lang="en-US" sz="2400" u="none">
                <a:solidFill>
                  <a:schemeClr val="dk1"/>
                </a:solidFill>
                <a:latin typeface="Comic Sans MS"/>
                <a:ea typeface="Comic Sans MS"/>
                <a:cs typeface="Comic Sans MS"/>
                <a:sym typeface="Comic Sans MS"/>
              </a:rPr>
              <a:t>mysium= </a:t>
            </a:r>
            <a:r>
              <a:rPr b="0" i="0" lang="en-US" sz="2400" u="sng">
                <a:solidFill>
                  <a:srgbClr val="896212"/>
                </a:solidFill>
                <a:latin typeface="Comic Sans MS"/>
                <a:ea typeface="Comic Sans MS"/>
                <a:cs typeface="Comic Sans MS"/>
                <a:sym typeface="Comic Sans MS"/>
              </a:rPr>
              <a:t>upon</a:t>
            </a:r>
            <a:endParaRPr/>
          </a:p>
        </p:txBody>
      </p:sp>
      <p:pic>
        <p:nvPicPr>
          <p:cNvPr descr=" Muscle #1                                                      0001A7A5Macintosh HD                   ABA78158:" id="177" name="Google Shape;177;p19"/>
          <p:cNvPicPr preferRelativeResize="0"/>
          <p:nvPr>
            <p:ph idx="1" type="body"/>
          </p:nvPr>
        </p:nvPicPr>
        <p:blipFill rotWithShape="1">
          <a:blip r:embed="rId3">
            <a:alphaModFix/>
          </a:blip>
          <a:srcRect b="0" l="0" r="0" t="0"/>
          <a:stretch/>
        </p:blipFill>
        <p:spPr>
          <a:xfrm>
            <a:off x="4495800" y="2286000"/>
            <a:ext cx="4486275" cy="2971800"/>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
                                        <p:tgtEl>
                                          <p:spTgt spid="17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1371600" y="228600"/>
            <a:ext cx="72390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500"/>
              <a:buFont typeface="Comic Sans MS"/>
              <a:buNone/>
            </a:pPr>
            <a:r>
              <a:rPr b="0" i="0" lang="en-US" sz="3500" u="none">
                <a:solidFill>
                  <a:schemeClr val="dk1"/>
                </a:solidFill>
                <a:latin typeface="Comic Sans MS"/>
                <a:ea typeface="Comic Sans MS"/>
                <a:cs typeface="Comic Sans MS"/>
                <a:sym typeface="Comic Sans MS"/>
              </a:rPr>
              <a:t>SKELETAL MUSCLE</a:t>
            </a:r>
            <a:endParaRPr/>
          </a:p>
        </p:txBody>
      </p:sp>
      <p:sp>
        <p:nvSpPr>
          <p:cNvPr id="183" name="Google Shape;183;p20"/>
          <p:cNvSpPr txBox="1"/>
          <p:nvPr>
            <p:ph idx="1" type="body"/>
          </p:nvPr>
        </p:nvSpPr>
        <p:spPr>
          <a:xfrm>
            <a:off x="228600" y="1905000"/>
            <a:ext cx="8839200" cy="4267200"/>
          </a:xfrm>
          <a:prstGeom prst="rect">
            <a:avLst/>
          </a:prstGeom>
          <a:noFill/>
          <a:ln>
            <a:noFill/>
          </a:ln>
        </p:spPr>
        <p:txBody>
          <a:bodyPr anchorCtr="0" anchor="t" bIns="45700" lIns="91425" spcFirstLastPara="1" rIns="91425" wrap="square" tIns="45700">
            <a:noAutofit/>
          </a:bodyPr>
          <a:lstStyle/>
          <a:p>
            <a:pPr indent="-228600" lvl="0" marL="342900" rtl="0" algn="l">
              <a:lnSpc>
                <a:spcPct val="100000"/>
              </a:lnSpc>
              <a:spcBef>
                <a:spcPts val="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Contracting muscle fibers would not be effective if they worked as isolated units.  </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Each fiber is bound to adjacent fibers to form bundles, and the bundles in turn are bound to other bundles.  </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With arrangement, the contraction in one area of a muscle works in conjunction with contracting fibers elsewhere in the muscle.  </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The binding substance within muscles is the associated loose C.T.</a:t>
            </a:r>
            <a:endParaRPr/>
          </a:p>
          <a:p>
            <a:pPr indent="-76200" lvl="0" marL="342900" rtl="0" algn="l">
              <a:spcBef>
                <a:spcPts val="480"/>
              </a:spcBef>
              <a:spcAft>
                <a:spcPts val="0"/>
              </a:spcAft>
              <a:buSzPts val="2400"/>
              <a:buNone/>
            </a:pPr>
            <a:r>
              <a:t/>
            </a:r>
            <a:endParaRPr b="0" i="0" sz="2400" u="non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1905000" y="533400"/>
            <a:ext cx="5105400"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omic Sans MS"/>
              <a:buNone/>
            </a:pPr>
            <a:r>
              <a:rPr b="0" i="0" lang="en-US" sz="4400" u="none">
                <a:solidFill>
                  <a:schemeClr val="dk1"/>
                </a:solidFill>
                <a:latin typeface="Comic Sans MS"/>
                <a:ea typeface="Comic Sans MS"/>
                <a:cs typeface="Comic Sans MS"/>
                <a:sym typeface="Comic Sans MS"/>
              </a:rPr>
              <a:t>SKELETAL MUSCLE</a:t>
            </a:r>
            <a:endParaRPr/>
          </a:p>
        </p:txBody>
      </p:sp>
      <p:sp>
        <p:nvSpPr>
          <p:cNvPr id="189" name="Google Shape;189;p21"/>
          <p:cNvSpPr txBox="1"/>
          <p:nvPr>
            <p:ph idx="1" type="body"/>
          </p:nvPr>
        </p:nvSpPr>
        <p:spPr>
          <a:xfrm>
            <a:off x="152400" y="1905000"/>
            <a:ext cx="4648200" cy="4953000"/>
          </a:xfrm>
          <a:prstGeom prst="rect">
            <a:avLst/>
          </a:prstGeom>
          <a:noFill/>
          <a:ln>
            <a:noFill/>
          </a:ln>
        </p:spPr>
        <p:txBody>
          <a:bodyPr anchorCtr="0" anchor="t" bIns="45700" lIns="91425" spcFirstLastPara="1" rIns="91425" wrap="square" tIns="45700">
            <a:noAutofit/>
          </a:bodyPr>
          <a:lstStyle/>
          <a:p>
            <a:pPr indent="-266700" lvl="0" marL="342900" rtl="0" algn="l">
              <a:lnSpc>
                <a:spcPct val="100000"/>
              </a:lnSpc>
              <a:spcBef>
                <a:spcPts val="0"/>
              </a:spcBef>
              <a:spcAft>
                <a:spcPts val="0"/>
              </a:spcAft>
              <a:buClr>
                <a:schemeClr val="accent1"/>
              </a:buClr>
              <a:buSzPts val="4200"/>
              <a:buFont typeface="Arial"/>
              <a:buChar char="•"/>
            </a:pPr>
            <a:r>
              <a:rPr b="0" i="0" lang="en-US" sz="2400" u="none">
                <a:solidFill>
                  <a:schemeClr val="dk1"/>
                </a:solidFill>
                <a:latin typeface="Comic Sans MS"/>
                <a:ea typeface="Comic Sans MS"/>
                <a:cs typeface="Comic Sans MS"/>
                <a:sym typeface="Comic Sans MS"/>
              </a:rPr>
              <a:t>Structure:</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These C.Ts merge at the end of the muscle “belly” to form the tendon – dense regular connective tissue – attach to bone.</a:t>
            </a:r>
            <a:endParaRPr/>
          </a:p>
          <a:p>
            <a:pPr indent="-228600" lvl="0" marL="342900" rtl="0" algn="l">
              <a:lnSpc>
                <a:spcPct val="100000"/>
              </a:lnSpc>
              <a:spcBef>
                <a:spcPts val="480"/>
              </a:spcBef>
              <a:spcAft>
                <a:spcPts val="0"/>
              </a:spcAft>
              <a:buClr>
                <a:schemeClr val="accent1"/>
              </a:buClr>
              <a:buSzPts val="2400"/>
              <a:buFont typeface="Arial"/>
              <a:buChar char="•"/>
            </a:pPr>
            <a:r>
              <a:rPr b="0" i="0" lang="en-US" sz="2400" u="none">
                <a:solidFill>
                  <a:srgbClr val="A23A28"/>
                </a:solidFill>
                <a:latin typeface="Comic Sans MS"/>
                <a:ea typeface="Comic Sans MS"/>
                <a:cs typeface="Comic Sans MS"/>
                <a:sym typeface="Comic Sans MS"/>
              </a:rPr>
              <a:t>What is the importance of these c.t. arrangements?</a:t>
            </a:r>
            <a:endParaRPr/>
          </a:p>
          <a:p>
            <a:pPr indent="-228599" lvl="1" marL="639762" rtl="0" algn="l">
              <a:lnSpc>
                <a:spcPct val="100000"/>
              </a:lnSpc>
              <a:spcBef>
                <a:spcPts val="400"/>
              </a:spcBef>
              <a:spcAft>
                <a:spcPts val="0"/>
              </a:spcAft>
              <a:buClr>
                <a:schemeClr val="accent2"/>
              </a:buClr>
              <a:buSzPts val="2000"/>
              <a:buFont typeface="Arial"/>
              <a:buChar char="•"/>
            </a:pPr>
            <a:r>
              <a:rPr b="0" i="0" lang="en-US" sz="2000" u="none">
                <a:solidFill>
                  <a:srgbClr val="A23A28"/>
                </a:solidFill>
                <a:latin typeface="Comic Sans MS"/>
                <a:ea typeface="Comic Sans MS"/>
                <a:cs typeface="Comic Sans MS"/>
                <a:sym typeface="Comic Sans MS"/>
              </a:rPr>
              <a:t>To make sure they all contract simultaneously</a:t>
            </a:r>
            <a:endParaRPr/>
          </a:p>
        </p:txBody>
      </p:sp>
      <p:pic>
        <p:nvPicPr>
          <p:cNvPr descr=" Muscle #2                                                      0001A7A5Macintosh HD                   ABA78158:" id="190" name="Google Shape;190;p21"/>
          <p:cNvPicPr preferRelativeResize="0"/>
          <p:nvPr>
            <p:ph idx="1" type="body"/>
          </p:nvPr>
        </p:nvPicPr>
        <p:blipFill rotWithShape="1">
          <a:blip r:embed="rId3">
            <a:alphaModFix/>
          </a:blip>
          <a:srcRect b="0" l="0" r="0" t="0"/>
          <a:stretch/>
        </p:blipFill>
        <p:spPr>
          <a:xfrm>
            <a:off x="4800600" y="1981200"/>
            <a:ext cx="4221162" cy="1752600"/>
          </a:xfrm>
          <a:prstGeom prst="rect">
            <a:avLst/>
          </a:prstGeom>
          <a:noFill/>
          <a:ln>
            <a:noFill/>
          </a:ln>
        </p:spPr>
      </p:pic>
      <p:pic>
        <p:nvPicPr>
          <p:cNvPr descr=" Muscle #1                                                      0001A7A5Macintosh HD                   ABA78158:" id="191" name="Google Shape;191;p21"/>
          <p:cNvPicPr preferRelativeResize="0"/>
          <p:nvPr>
            <p:ph idx="2" type="body"/>
          </p:nvPr>
        </p:nvPicPr>
        <p:blipFill rotWithShape="1">
          <a:blip r:embed="rId4">
            <a:alphaModFix/>
          </a:blip>
          <a:srcRect b="0" l="0" r="0" t="0"/>
          <a:stretch/>
        </p:blipFill>
        <p:spPr>
          <a:xfrm>
            <a:off x="5105400" y="4038600"/>
            <a:ext cx="3451225" cy="2286000"/>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9">
                                            <p:txEl>
                                              <p:pRg end="0" st="0"/>
                                            </p:txEl>
                                          </p:spTgt>
                                        </p:tgtEl>
                                        <p:attrNameLst>
                                          <p:attrName>style.visibility</p:attrName>
                                        </p:attrNameLst>
                                      </p:cBhvr>
                                      <p:to>
                                        <p:strVal val="visible"/>
                                      </p:to>
                                    </p:set>
                                    <p:anim calcmode="lin" valueType="num">
                                      <p:cBhvr additive="base">
                                        <p:cTn dur="500"/>
                                        <p:tgtEl>
                                          <p:spTgt spid="18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9">
                                            <p:txEl>
                                              <p:pRg end="1" st="1"/>
                                            </p:txEl>
                                          </p:spTgt>
                                        </p:tgtEl>
                                        <p:attrNameLst>
                                          <p:attrName>style.visibility</p:attrName>
                                        </p:attrNameLst>
                                      </p:cBhvr>
                                      <p:to>
                                        <p:strVal val="visible"/>
                                      </p:to>
                                    </p:set>
                                    <p:anim calcmode="lin" valueType="num">
                                      <p:cBhvr additive="base">
                                        <p:cTn dur="500"/>
                                        <p:tgtEl>
                                          <p:spTgt spid="18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9">
                                            <p:txEl>
                                              <p:pRg end="2" st="2"/>
                                            </p:txEl>
                                          </p:spTgt>
                                        </p:tgtEl>
                                        <p:attrNameLst>
                                          <p:attrName>style.visibility</p:attrName>
                                        </p:attrNameLst>
                                      </p:cBhvr>
                                      <p:to>
                                        <p:strVal val="visible"/>
                                      </p:to>
                                    </p:set>
                                    <p:anim calcmode="lin" valueType="num">
                                      <p:cBhvr additive="base">
                                        <p:cTn dur="500"/>
                                        <p:tgtEl>
                                          <p:spTgt spid="18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9">
                                            <p:txEl>
                                              <p:pRg end="3" st="3"/>
                                            </p:txEl>
                                          </p:spTgt>
                                        </p:tgtEl>
                                        <p:attrNameLst>
                                          <p:attrName>style.visibility</p:attrName>
                                        </p:attrNameLst>
                                      </p:cBhvr>
                                      <p:to>
                                        <p:strVal val="visible"/>
                                      </p:to>
                                    </p:set>
                                    <p:anim calcmode="lin" valueType="num">
                                      <p:cBhvr additive="base">
                                        <p:cTn dur="500"/>
                                        <p:tgtEl>
                                          <p:spTgt spid="18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title"/>
          </p:nvPr>
        </p:nvSpPr>
        <p:spPr>
          <a:xfrm>
            <a:off x="914400" y="304800"/>
            <a:ext cx="56388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3500"/>
              <a:buFont typeface="Comic Sans MS"/>
              <a:buNone/>
            </a:pPr>
            <a:r>
              <a:rPr b="0" i="0" lang="en-US" sz="3500" u="none">
                <a:solidFill>
                  <a:srgbClr val="6B7D72"/>
                </a:solidFill>
                <a:latin typeface="Comic Sans MS"/>
                <a:ea typeface="Comic Sans MS"/>
                <a:cs typeface="Comic Sans MS"/>
                <a:sym typeface="Comic Sans MS"/>
              </a:rPr>
              <a:t>MYOLOGY GENERAL</a:t>
            </a:r>
            <a:br>
              <a:rPr b="0" i="0" lang="en-US" sz="3500" u="none">
                <a:solidFill>
                  <a:srgbClr val="6B7D72"/>
                </a:solidFill>
                <a:latin typeface="Comic Sans MS"/>
                <a:ea typeface="Comic Sans MS"/>
                <a:cs typeface="Comic Sans MS"/>
                <a:sym typeface="Comic Sans MS"/>
              </a:rPr>
            </a:br>
            <a:r>
              <a:rPr b="0" i="0" lang="en-US" sz="3500" u="none">
                <a:solidFill>
                  <a:srgbClr val="6B7D72"/>
                </a:solidFill>
                <a:latin typeface="Comic Sans MS"/>
                <a:ea typeface="Comic Sans MS"/>
                <a:cs typeface="Comic Sans MS"/>
                <a:sym typeface="Comic Sans MS"/>
              </a:rPr>
              <a:t>DEFINITIONS:</a:t>
            </a:r>
            <a:endParaRPr/>
          </a:p>
        </p:txBody>
      </p:sp>
      <p:sp>
        <p:nvSpPr>
          <p:cNvPr id="197" name="Google Shape;197;p26"/>
          <p:cNvSpPr txBox="1"/>
          <p:nvPr>
            <p:ph idx="1" type="body"/>
          </p:nvPr>
        </p:nvSpPr>
        <p:spPr>
          <a:xfrm>
            <a:off x="76200" y="1905000"/>
            <a:ext cx="6324600" cy="4953000"/>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Clr>
                <a:schemeClr val="accent1"/>
              </a:buClr>
              <a:buSzPts val="2400"/>
              <a:buFont typeface="Arial"/>
              <a:buChar char="•"/>
            </a:pPr>
            <a:r>
              <a:rPr b="0" i="0" lang="en-US" sz="2400" u="none">
                <a:solidFill>
                  <a:schemeClr val="accent2"/>
                </a:solidFill>
                <a:latin typeface="Comic Sans MS"/>
                <a:ea typeface="Comic Sans MS"/>
                <a:cs typeface="Comic Sans MS"/>
                <a:sym typeface="Comic Sans MS"/>
              </a:rPr>
              <a:t>Origin</a:t>
            </a:r>
            <a:r>
              <a:rPr b="0" i="0" lang="en-US" sz="2400" u="none">
                <a:solidFill>
                  <a:schemeClr val="dk1"/>
                </a:solidFill>
                <a:latin typeface="Comic Sans MS"/>
                <a:ea typeface="Comic Sans MS"/>
                <a:cs typeface="Comic Sans MS"/>
                <a:sym typeface="Comic Sans MS"/>
              </a:rPr>
              <a:t>: fixed attachment; usually </a:t>
            </a:r>
            <a:r>
              <a:rPr b="0" i="0" lang="en-US" sz="2400" u="sng">
                <a:solidFill>
                  <a:schemeClr val="dk1"/>
                </a:solidFill>
                <a:latin typeface="Comic Sans MS"/>
                <a:ea typeface="Comic Sans MS"/>
                <a:cs typeface="Comic Sans MS"/>
                <a:sym typeface="Comic Sans MS"/>
              </a:rPr>
              <a:t>proxima</a:t>
            </a:r>
            <a:r>
              <a:rPr b="0" i="0" lang="en-US" sz="2400" u="none">
                <a:solidFill>
                  <a:schemeClr val="dk1"/>
                </a:solidFill>
                <a:latin typeface="Comic Sans MS"/>
                <a:ea typeface="Comic Sans MS"/>
                <a:cs typeface="Comic Sans MS"/>
                <a:sym typeface="Comic Sans MS"/>
              </a:rPr>
              <a:t>l-most on limb</a:t>
            </a:r>
            <a:endParaRPr/>
          </a:p>
          <a:p>
            <a:pPr indent="-228600" lvl="0" marL="342900" rtl="0" algn="l">
              <a:lnSpc>
                <a:spcPct val="90000"/>
              </a:lnSpc>
              <a:spcBef>
                <a:spcPts val="480"/>
              </a:spcBef>
              <a:spcAft>
                <a:spcPts val="0"/>
              </a:spcAft>
              <a:buSzPts val="2400"/>
              <a:buNone/>
            </a:pPr>
            <a:r>
              <a:t/>
            </a:r>
            <a:endParaRPr b="0" i="0" sz="2400" u="none">
              <a:solidFill>
                <a:schemeClr val="dk2"/>
              </a:solidFill>
              <a:latin typeface="Comic Sans MS"/>
              <a:ea typeface="Comic Sans MS"/>
              <a:cs typeface="Comic Sans MS"/>
              <a:sym typeface="Comic Sans MS"/>
            </a:endParaRPr>
          </a:p>
          <a:p>
            <a:pPr indent="-228600" lvl="0" marL="342900" rtl="0" algn="l">
              <a:lnSpc>
                <a:spcPct val="90000"/>
              </a:lnSpc>
              <a:spcBef>
                <a:spcPts val="480"/>
              </a:spcBef>
              <a:spcAft>
                <a:spcPts val="0"/>
              </a:spcAft>
              <a:buClr>
                <a:schemeClr val="accent1"/>
              </a:buClr>
              <a:buSzPts val="2400"/>
              <a:buFont typeface="Arial"/>
              <a:buChar char="•"/>
            </a:pPr>
            <a:r>
              <a:rPr b="0" i="0" lang="en-US" sz="2400" u="none">
                <a:solidFill>
                  <a:schemeClr val="accent2"/>
                </a:solidFill>
                <a:latin typeface="Comic Sans MS"/>
                <a:ea typeface="Comic Sans MS"/>
                <a:cs typeface="Comic Sans MS"/>
                <a:sym typeface="Comic Sans MS"/>
              </a:rPr>
              <a:t>Insertion</a:t>
            </a:r>
            <a:r>
              <a:rPr b="0" i="0" lang="en-US" sz="2400" u="none">
                <a:solidFill>
                  <a:schemeClr val="dk1"/>
                </a:solidFill>
                <a:latin typeface="Comic Sans MS"/>
                <a:ea typeface="Comic Sans MS"/>
                <a:cs typeface="Comic Sans MS"/>
                <a:sym typeface="Comic Sans MS"/>
              </a:rPr>
              <a:t>: mobile attachment; usually </a:t>
            </a:r>
            <a:r>
              <a:rPr b="0" i="0" lang="en-US" sz="2400" u="sng">
                <a:solidFill>
                  <a:schemeClr val="dk1"/>
                </a:solidFill>
                <a:latin typeface="Comic Sans MS"/>
                <a:ea typeface="Comic Sans MS"/>
                <a:cs typeface="Comic Sans MS"/>
                <a:sym typeface="Comic Sans MS"/>
              </a:rPr>
              <a:t>dista</a:t>
            </a:r>
            <a:r>
              <a:rPr b="0" i="0" lang="en-US" sz="2400" u="none">
                <a:solidFill>
                  <a:schemeClr val="dk1"/>
                </a:solidFill>
                <a:latin typeface="Comic Sans MS"/>
                <a:ea typeface="Comic Sans MS"/>
                <a:cs typeface="Comic Sans MS"/>
                <a:sym typeface="Comic Sans MS"/>
              </a:rPr>
              <a:t>l-most on limb</a:t>
            </a:r>
            <a:endParaRPr/>
          </a:p>
          <a:p>
            <a:pPr indent="-228600" lvl="0" marL="342900" rtl="0" algn="l">
              <a:lnSpc>
                <a:spcPct val="90000"/>
              </a:lnSpc>
              <a:spcBef>
                <a:spcPts val="480"/>
              </a:spcBef>
              <a:spcAft>
                <a:spcPts val="0"/>
              </a:spcAft>
              <a:buSzPts val="2400"/>
              <a:buNone/>
            </a:pPr>
            <a:r>
              <a:t/>
            </a:r>
            <a:endParaRPr b="0" i="0" sz="2400" u="none">
              <a:solidFill>
                <a:srgbClr val="23B80C"/>
              </a:solidFill>
              <a:latin typeface="Comic Sans MS"/>
              <a:ea typeface="Comic Sans MS"/>
              <a:cs typeface="Comic Sans MS"/>
              <a:sym typeface="Comic Sans MS"/>
            </a:endParaRPr>
          </a:p>
          <a:p>
            <a:pPr indent="-228600" lvl="0" marL="342900" rtl="0" algn="l">
              <a:lnSpc>
                <a:spcPct val="90000"/>
              </a:lnSpc>
              <a:spcBef>
                <a:spcPts val="480"/>
              </a:spcBef>
              <a:spcAft>
                <a:spcPts val="0"/>
              </a:spcAft>
              <a:buClr>
                <a:schemeClr val="accent1"/>
              </a:buClr>
              <a:buSzPts val="2400"/>
              <a:buFont typeface="Arial"/>
              <a:buChar char="•"/>
            </a:pPr>
            <a:r>
              <a:rPr b="0" i="0" lang="en-US" sz="2400" u="none">
                <a:solidFill>
                  <a:schemeClr val="accent2"/>
                </a:solidFill>
                <a:latin typeface="Comic Sans MS"/>
                <a:ea typeface="Comic Sans MS"/>
                <a:cs typeface="Comic Sans MS"/>
                <a:sym typeface="Comic Sans MS"/>
              </a:rPr>
              <a:t>Belly:</a:t>
            </a:r>
            <a:r>
              <a:rPr b="0" i="0" lang="en-US" sz="2400" u="none">
                <a:solidFill>
                  <a:schemeClr val="folHlink"/>
                </a:solidFill>
                <a:latin typeface="Comic Sans MS"/>
                <a:ea typeface="Comic Sans MS"/>
                <a:cs typeface="Comic Sans MS"/>
                <a:sym typeface="Comic Sans MS"/>
              </a:rPr>
              <a:t> </a:t>
            </a:r>
            <a:r>
              <a:rPr b="0" i="1" lang="en-US" sz="2400" u="none">
                <a:solidFill>
                  <a:schemeClr val="dk2"/>
                </a:solidFill>
                <a:latin typeface="Comic Sans MS"/>
                <a:ea typeface="Comic Sans MS"/>
                <a:cs typeface="Comic Sans MS"/>
                <a:sym typeface="Comic Sans MS"/>
              </a:rPr>
              <a:t>(</a:t>
            </a:r>
            <a:r>
              <a:rPr b="0" i="1" lang="en-US" sz="2400" u="none">
                <a:solidFill>
                  <a:schemeClr val="dk1"/>
                </a:solidFill>
                <a:latin typeface="Comic Sans MS"/>
                <a:ea typeface="Comic Sans MS"/>
                <a:cs typeface="Comic Sans MS"/>
                <a:sym typeface="Comic Sans MS"/>
              </a:rPr>
              <a:t>gaster)-</a:t>
            </a:r>
            <a:r>
              <a:rPr b="0" i="0" lang="en-US" sz="2400" u="none">
                <a:solidFill>
                  <a:schemeClr val="dk1"/>
                </a:solidFill>
                <a:latin typeface="Comic Sans MS"/>
                <a:ea typeface="Comic Sans MS"/>
                <a:cs typeface="Comic Sans MS"/>
                <a:sym typeface="Comic Sans MS"/>
              </a:rPr>
              <a:t> wide mid-region of muscle.</a:t>
            </a:r>
            <a:endParaRPr/>
          </a:p>
          <a:p>
            <a:pPr indent="-228600" lvl="0" marL="342900" rtl="0" algn="l">
              <a:lnSpc>
                <a:spcPct val="90000"/>
              </a:lnSpc>
              <a:spcBef>
                <a:spcPts val="480"/>
              </a:spcBef>
              <a:spcAft>
                <a:spcPts val="0"/>
              </a:spcAft>
              <a:buSzPts val="2400"/>
              <a:buNone/>
            </a:pPr>
            <a:r>
              <a:t/>
            </a:r>
            <a:endParaRPr b="0" i="0" sz="2400" u="none">
              <a:solidFill>
                <a:schemeClr val="dk2"/>
              </a:solidFill>
              <a:latin typeface="Comic Sans MS"/>
              <a:ea typeface="Comic Sans MS"/>
              <a:cs typeface="Comic Sans MS"/>
              <a:sym typeface="Comic Sans MS"/>
            </a:endParaRPr>
          </a:p>
          <a:p>
            <a:pPr indent="-228600" lvl="0" marL="342900" rtl="0" algn="l">
              <a:lnSpc>
                <a:spcPct val="90000"/>
              </a:lnSpc>
              <a:spcBef>
                <a:spcPts val="480"/>
              </a:spcBef>
              <a:spcAft>
                <a:spcPts val="0"/>
              </a:spcAft>
              <a:buClr>
                <a:schemeClr val="accent1"/>
              </a:buClr>
              <a:buSzPts val="2400"/>
              <a:buFont typeface="Arial"/>
              <a:buChar char="•"/>
            </a:pPr>
            <a:r>
              <a:rPr b="0" i="0" lang="en-US" sz="2400" u="none">
                <a:solidFill>
                  <a:schemeClr val="accent2"/>
                </a:solidFill>
                <a:latin typeface="Comic Sans MS"/>
                <a:ea typeface="Comic Sans MS"/>
                <a:cs typeface="Comic Sans MS"/>
                <a:sym typeface="Comic Sans MS"/>
              </a:rPr>
              <a:t>Head</a:t>
            </a:r>
            <a:r>
              <a:rPr b="0" i="0" lang="en-US" sz="2400" u="none">
                <a:solidFill>
                  <a:schemeClr val="dk1"/>
                </a:solidFill>
                <a:latin typeface="Comic Sans MS"/>
                <a:ea typeface="Comic Sans MS"/>
                <a:cs typeface="Comic Sans MS"/>
                <a:sym typeface="Comic Sans MS"/>
              </a:rPr>
              <a:t>: </a:t>
            </a:r>
            <a:r>
              <a:rPr b="0" i="1" lang="en-US" sz="2400" u="none">
                <a:solidFill>
                  <a:schemeClr val="dk1"/>
                </a:solidFill>
                <a:latin typeface="Comic Sans MS"/>
                <a:ea typeface="Comic Sans MS"/>
                <a:cs typeface="Comic Sans MS"/>
                <a:sym typeface="Comic Sans MS"/>
              </a:rPr>
              <a:t>(ceps)-</a:t>
            </a:r>
            <a:r>
              <a:rPr b="0" i="0" lang="en-US" sz="2400" u="none">
                <a:solidFill>
                  <a:schemeClr val="dk1"/>
                </a:solidFill>
                <a:latin typeface="Comic Sans MS"/>
                <a:ea typeface="Comic Sans MS"/>
                <a:cs typeface="Comic Sans MS"/>
                <a:sym typeface="Comic Sans MS"/>
              </a:rPr>
              <a:t> grossly </a:t>
            </a:r>
            <a:r>
              <a:rPr b="0" i="0" lang="en-US" sz="2400" u="sng">
                <a:solidFill>
                  <a:schemeClr val="dk1"/>
                </a:solidFill>
                <a:latin typeface="Comic Sans MS"/>
                <a:ea typeface="Comic Sans MS"/>
                <a:cs typeface="Comic Sans MS"/>
                <a:sym typeface="Comic Sans MS"/>
              </a:rPr>
              <a:t>separable parts </a:t>
            </a:r>
            <a:r>
              <a:rPr b="0" i="0" lang="en-US" sz="2400" u="none">
                <a:solidFill>
                  <a:schemeClr val="dk1"/>
                </a:solidFill>
                <a:latin typeface="Comic Sans MS"/>
                <a:ea typeface="Comic Sans MS"/>
                <a:cs typeface="Comic Sans MS"/>
                <a:sym typeface="Comic Sans MS"/>
              </a:rPr>
              <a:t>of a given named muscle; usually having different attachments </a:t>
            </a:r>
            <a:r>
              <a:rPr b="0" i="0" lang="en-US" sz="2400" u="none">
                <a:solidFill>
                  <a:srgbClr val="896212"/>
                </a:solidFill>
                <a:latin typeface="Comic Sans MS"/>
                <a:ea typeface="Comic Sans MS"/>
                <a:cs typeface="Comic Sans MS"/>
                <a:sym typeface="Comic Sans MS"/>
              </a:rPr>
              <a:t>(biceps, triceps, or quadriceps)</a:t>
            </a:r>
            <a:endParaRPr/>
          </a:p>
        </p:txBody>
      </p:sp>
      <p:pic>
        <p:nvPicPr>
          <p:cNvPr descr="Thorciclmb Med. Mm                                             0001A7A5Macintosh HD                   ABA78158:" id="198" name="Google Shape;198;p26"/>
          <p:cNvPicPr preferRelativeResize="0"/>
          <p:nvPr>
            <p:ph idx="1" type="body"/>
          </p:nvPr>
        </p:nvPicPr>
        <p:blipFill rotWithShape="1">
          <a:blip r:embed="rId3">
            <a:alphaModFix/>
          </a:blip>
          <a:srcRect b="0" l="0" r="0" t="0"/>
          <a:stretch/>
        </p:blipFill>
        <p:spPr>
          <a:xfrm>
            <a:off x="6477000" y="0"/>
            <a:ext cx="2257425" cy="6553200"/>
          </a:xfrm>
          <a:prstGeom prst="rect">
            <a:avLst/>
          </a:prstGeom>
          <a:noFill/>
          <a:ln>
            <a:noFill/>
          </a:ln>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1447800" y="381000"/>
            <a:ext cx="72390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3600"/>
              <a:buFont typeface="Comic Sans MS"/>
              <a:buNone/>
            </a:pPr>
            <a:r>
              <a:rPr b="0" i="0" lang="en-US" sz="3600" u="none">
                <a:solidFill>
                  <a:srgbClr val="6B7D72"/>
                </a:solidFill>
                <a:latin typeface="Comic Sans MS"/>
                <a:ea typeface="Comic Sans MS"/>
                <a:cs typeface="Comic Sans MS"/>
                <a:sym typeface="Comic Sans MS"/>
              </a:rPr>
              <a:t>NAMING MUSCLES</a:t>
            </a:r>
            <a:endParaRPr/>
          </a:p>
        </p:txBody>
      </p:sp>
      <p:sp>
        <p:nvSpPr>
          <p:cNvPr id="204" name="Google Shape;204;p27"/>
          <p:cNvSpPr txBox="1"/>
          <p:nvPr>
            <p:ph idx="1" type="body"/>
          </p:nvPr>
        </p:nvSpPr>
        <p:spPr>
          <a:xfrm>
            <a:off x="0" y="1905000"/>
            <a:ext cx="7696200" cy="4953000"/>
          </a:xfrm>
          <a:prstGeom prst="rect">
            <a:avLst/>
          </a:prstGeom>
          <a:noFill/>
          <a:ln>
            <a:noFill/>
          </a:ln>
        </p:spPr>
        <p:txBody>
          <a:bodyPr anchorCtr="0" anchor="t" bIns="45700" lIns="91425" spcFirstLastPara="1" rIns="91425" wrap="square" tIns="45700">
            <a:noAutofit/>
          </a:bodyPr>
          <a:lstStyle/>
          <a:p>
            <a:pPr indent="-228600" lvl="0" marL="342900" rtl="0" algn="l">
              <a:lnSpc>
                <a:spcPct val="100000"/>
              </a:lnSpc>
              <a:spcBef>
                <a:spcPts val="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Attachments</a:t>
            </a:r>
            <a:r>
              <a:rPr b="0" i="0" lang="en-US" sz="2800" u="none">
                <a:solidFill>
                  <a:schemeClr val="dk1"/>
                </a:solidFill>
                <a:latin typeface="Comic Sans MS"/>
                <a:ea typeface="Comic Sans MS"/>
                <a:cs typeface="Comic Sans MS"/>
                <a:sym typeface="Comic Sans MS"/>
              </a:rPr>
              <a:t>: </a:t>
            </a:r>
            <a:r>
              <a:rPr b="0" i="0" lang="en-US" sz="2800" u="sng">
                <a:solidFill>
                  <a:schemeClr val="dk1"/>
                </a:solidFill>
                <a:latin typeface="Comic Sans MS"/>
                <a:ea typeface="Comic Sans MS"/>
                <a:cs typeface="Comic Sans MS"/>
                <a:sym typeface="Comic Sans MS"/>
              </a:rPr>
              <a:t>cleido</a:t>
            </a:r>
            <a:r>
              <a:rPr b="0" i="0" lang="en-US" sz="2800" u="none">
                <a:solidFill>
                  <a:schemeClr val="dk1"/>
                </a:solidFill>
                <a:latin typeface="Comic Sans MS"/>
                <a:ea typeface="Comic Sans MS"/>
                <a:cs typeface="Comic Sans MS"/>
                <a:sym typeface="Comic Sans MS"/>
              </a:rPr>
              <a:t>brachialis.	</a:t>
            </a:r>
            <a:endParaRPr/>
          </a:p>
          <a:p>
            <a:pPr indent="-228599" lvl="1" marL="639762"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Comic Sans MS"/>
                <a:ea typeface="Comic Sans MS"/>
                <a:cs typeface="Comic Sans MS"/>
                <a:sym typeface="Comic Sans MS"/>
              </a:rPr>
              <a:t>Cleido 🡪 Clavicle</a:t>
            </a:r>
            <a:endParaRPr/>
          </a:p>
          <a:p>
            <a:pPr indent="-228600" lvl="0" marL="342900" rtl="0" algn="l">
              <a:lnSpc>
                <a:spcPct val="10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Shape</a:t>
            </a:r>
            <a:r>
              <a:rPr b="0" i="0" lang="en-US" sz="2800" u="none">
                <a:solidFill>
                  <a:schemeClr val="dk1"/>
                </a:solidFill>
                <a:latin typeface="Comic Sans MS"/>
                <a:ea typeface="Comic Sans MS"/>
                <a:cs typeface="Comic Sans MS"/>
                <a:sym typeface="Comic Sans MS"/>
              </a:rPr>
              <a:t>: </a:t>
            </a:r>
            <a:r>
              <a:rPr b="0" i="0" lang="en-US" sz="2800" u="sng">
                <a:solidFill>
                  <a:schemeClr val="dk1"/>
                </a:solidFill>
                <a:latin typeface="Comic Sans MS"/>
                <a:ea typeface="Comic Sans MS"/>
                <a:cs typeface="Comic Sans MS"/>
                <a:sym typeface="Comic Sans MS"/>
              </a:rPr>
              <a:t>Teres</a:t>
            </a:r>
            <a:r>
              <a:rPr b="0" i="0" lang="en-US" sz="2800" u="none">
                <a:solidFill>
                  <a:schemeClr val="dk1"/>
                </a:solidFill>
                <a:latin typeface="Comic Sans MS"/>
                <a:ea typeface="Comic Sans MS"/>
                <a:cs typeface="Comic Sans MS"/>
                <a:sym typeface="Comic Sans MS"/>
              </a:rPr>
              <a:t> minor</a:t>
            </a:r>
            <a:endParaRPr/>
          </a:p>
          <a:p>
            <a:pPr indent="-228599" lvl="1" marL="639762"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Comic Sans MS"/>
                <a:ea typeface="Comic Sans MS"/>
                <a:cs typeface="Comic Sans MS"/>
                <a:sym typeface="Comic Sans MS"/>
              </a:rPr>
              <a:t>Rounded muscle (non functional) </a:t>
            </a:r>
            <a:endParaRPr/>
          </a:p>
          <a:p>
            <a:pPr indent="-228600" lvl="0" marL="342900" rtl="0" algn="l">
              <a:lnSpc>
                <a:spcPct val="10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Size</a:t>
            </a:r>
            <a:r>
              <a:rPr b="0" i="0" lang="en-US" sz="2800" u="none">
                <a:solidFill>
                  <a:schemeClr val="dk1"/>
                </a:solidFill>
                <a:latin typeface="Comic Sans MS"/>
                <a:ea typeface="Comic Sans MS"/>
                <a:cs typeface="Comic Sans MS"/>
                <a:sym typeface="Comic Sans MS"/>
              </a:rPr>
              <a:t>: Teres </a:t>
            </a:r>
            <a:r>
              <a:rPr b="0" i="0" lang="en-US" sz="2800" u="sng">
                <a:solidFill>
                  <a:schemeClr val="dk1"/>
                </a:solidFill>
                <a:latin typeface="Comic Sans MS"/>
                <a:ea typeface="Comic Sans MS"/>
                <a:cs typeface="Comic Sans MS"/>
                <a:sym typeface="Comic Sans MS"/>
              </a:rPr>
              <a:t>major</a:t>
            </a:r>
            <a:endParaRPr/>
          </a:p>
          <a:p>
            <a:pPr indent="-228599" lvl="1" marL="639762" rtl="0" algn="l">
              <a:lnSpc>
                <a:spcPct val="100000"/>
              </a:lnSpc>
              <a:spcBef>
                <a:spcPts val="400"/>
              </a:spcBef>
              <a:spcAft>
                <a:spcPts val="0"/>
              </a:spcAft>
              <a:buClr>
                <a:schemeClr val="accent2"/>
              </a:buClr>
              <a:buSzPts val="2000"/>
              <a:buFont typeface="Arial"/>
              <a:buChar char="•"/>
            </a:pPr>
            <a:r>
              <a:rPr b="0" i="0" lang="en-US" sz="2000" u="none">
                <a:solidFill>
                  <a:schemeClr val="dk1"/>
                </a:solidFill>
                <a:latin typeface="Comic Sans MS"/>
                <a:ea typeface="Comic Sans MS"/>
                <a:cs typeface="Comic Sans MS"/>
                <a:sym typeface="Comic Sans MS"/>
              </a:rPr>
              <a:t>Large. Along with latissium dorsi</a:t>
            </a:r>
            <a:endParaRPr/>
          </a:p>
          <a:p>
            <a:pPr indent="-228600" lvl="0" marL="342900" rtl="0" algn="l">
              <a:lnSpc>
                <a:spcPct val="10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Function</a:t>
            </a:r>
            <a:r>
              <a:rPr b="0" i="0" lang="en-US" sz="2800" u="none">
                <a:solidFill>
                  <a:schemeClr val="dk1"/>
                </a:solidFill>
                <a:latin typeface="Comic Sans MS"/>
                <a:ea typeface="Comic Sans MS"/>
                <a:cs typeface="Comic Sans MS"/>
                <a:sym typeface="Comic Sans MS"/>
              </a:rPr>
              <a:t>: </a:t>
            </a:r>
            <a:r>
              <a:rPr b="0" i="0" lang="en-US" sz="2800" u="sng">
                <a:solidFill>
                  <a:schemeClr val="dk1"/>
                </a:solidFill>
                <a:latin typeface="Comic Sans MS"/>
                <a:ea typeface="Comic Sans MS"/>
                <a:cs typeface="Comic Sans MS"/>
                <a:sym typeface="Comic Sans MS"/>
              </a:rPr>
              <a:t>Supinator</a:t>
            </a:r>
            <a:endParaRPr/>
          </a:p>
          <a:p>
            <a:pPr indent="-228599" lvl="1" marL="639762" rtl="0" algn="l">
              <a:lnSpc>
                <a:spcPct val="100000"/>
              </a:lnSpc>
              <a:spcBef>
                <a:spcPts val="480"/>
              </a:spcBef>
              <a:spcAft>
                <a:spcPts val="0"/>
              </a:spcAft>
              <a:buClr>
                <a:schemeClr val="accent2"/>
              </a:buClr>
              <a:buSzPts val="2400"/>
              <a:buFont typeface="Arial"/>
              <a:buChar char="•"/>
            </a:pPr>
            <a:r>
              <a:rPr b="0" i="0" lang="en-US" sz="2400" u="none">
                <a:solidFill>
                  <a:schemeClr val="dk1"/>
                </a:solidFill>
                <a:latin typeface="Comic Sans MS"/>
                <a:ea typeface="Comic Sans MS"/>
                <a:cs typeface="Comic Sans MS"/>
                <a:sym typeface="Comic Sans MS"/>
              </a:rPr>
              <a:t>Small in dogs, not used. Large in cats</a:t>
            </a:r>
            <a:endParaRPr/>
          </a:p>
          <a:p>
            <a:pPr indent="-228600" lvl="0" marL="342900" rtl="0" algn="l">
              <a:lnSpc>
                <a:spcPct val="10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Location/position</a:t>
            </a:r>
            <a:r>
              <a:rPr b="0" i="0" lang="en-US" sz="2800" u="none">
                <a:solidFill>
                  <a:schemeClr val="dk1"/>
                </a:solidFill>
                <a:latin typeface="Comic Sans MS"/>
                <a:ea typeface="Comic Sans MS"/>
                <a:cs typeface="Comic Sans MS"/>
                <a:sym typeface="Comic Sans MS"/>
              </a:rPr>
              <a:t>: </a:t>
            </a:r>
            <a:r>
              <a:rPr b="0" i="0" lang="en-US" sz="2800" u="sng">
                <a:solidFill>
                  <a:schemeClr val="dk1"/>
                </a:solidFill>
                <a:latin typeface="Comic Sans MS"/>
                <a:ea typeface="Comic Sans MS"/>
                <a:cs typeface="Comic Sans MS"/>
                <a:sym typeface="Comic Sans MS"/>
              </a:rPr>
              <a:t>deep</a:t>
            </a:r>
            <a:r>
              <a:rPr b="0" i="0" lang="en-US" sz="2800" u="none">
                <a:solidFill>
                  <a:schemeClr val="dk1"/>
                </a:solidFill>
                <a:latin typeface="Comic Sans MS"/>
                <a:ea typeface="Comic Sans MS"/>
                <a:cs typeface="Comic Sans MS"/>
                <a:sym typeface="Comic Sans MS"/>
              </a:rPr>
              <a:t> digital flexor</a:t>
            </a:r>
            <a:r>
              <a:rPr b="0" i="0" lang="en-US" sz="2400" u="none">
                <a:solidFill>
                  <a:schemeClr val="dk1"/>
                </a:solidFill>
                <a:latin typeface="Comic Sans MS"/>
                <a:ea typeface="Comic Sans MS"/>
                <a:cs typeface="Comic Sans MS"/>
                <a:sym typeface="Comic Sans MS"/>
              </a:rPr>
              <a:t> (DDF) (SDF – Superficial digital flexor)</a:t>
            </a:r>
            <a:endParaRPr/>
          </a:p>
        </p:txBody>
      </p:sp>
      <p:pic>
        <p:nvPicPr>
          <p:cNvPr descr="Dog Whole Mm                                                   0001A7A5Macintosh HD                   ABA78158:" id="205" name="Google Shape;205;p27"/>
          <p:cNvPicPr preferRelativeResize="0"/>
          <p:nvPr>
            <p:ph idx="1" type="body"/>
          </p:nvPr>
        </p:nvPicPr>
        <p:blipFill rotWithShape="1">
          <a:blip r:embed="rId3">
            <a:alphaModFix/>
          </a:blip>
          <a:srcRect b="0" l="0" r="0" t="0"/>
          <a:stretch/>
        </p:blipFill>
        <p:spPr>
          <a:xfrm>
            <a:off x="5638800" y="2209800"/>
            <a:ext cx="3506787" cy="2754312"/>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 calcmode="lin" valueType="num">
                                      <p:cBhvr additive="base">
                                        <p:cTn dur="500"/>
                                        <p:tgtEl>
                                          <p:spTgt spid="20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 calcmode="lin" valueType="num">
                                      <p:cBhvr additive="base">
                                        <p:cTn dur="500"/>
                                        <p:tgtEl>
                                          <p:spTgt spid="20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 calcmode="lin" valueType="num">
                                      <p:cBhvr additive="base">
                                        <p:cTn dur="500"/>
                                        <p:tgtEl>
                                          <p:spTgt spid="20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 calcmode="lin" valueType="num">
                                      <p:cBhvr additive="base">
                                        <p:cTn dur="500"/>
                                        <p:tgtEl>
                                          <p:spTgt spid="20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 calcmode="lin" valueType="num">
                                      <p:cBhvr additive="base">
                                        <p:cTn dur="500"/>
                                        <p:tgtEl>
                                          <p:spTgt spid="20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anim calcmode="lin" valueType="num">
                                      <p:cBhvr additive="base">
                                        <p:cTn dur="500"/>
                                        <p:tgtEl>
                                          <p:spTgt spid="20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anim calcmode="lin" valueType="num">
                                      <p:cBhvr additive="base">
                                        <p:cTn dur="500"/>
                                        <p:tgtEl>
                                          <p:spTgt spid="20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anim calcmode="lin" valueType="num">
                                      <p:cBhvr additive="base">
                                        <p:cTn dur="500"/>
                                        <p:tgtEl>
                                          <p:spTgt spid="20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anim calcmode="lin" valueType="num">
                                      <p:cBhvr additive="base">
                                        <p:cTn dur="500"/>
                                        <p:tgtEl>
                                          <p:spTgt spid="20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1143000" y="381000"/>
            <a:ext cx="72390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3600"/>
              <a:buFont typeface="Comic Sans MS"/>
              <a:buNone/>
            </a:pPr>
            <a:r>
              <a:rPr b="0" i="0" lang="en-US" sz="3600" u="none">
                <a:solidFill>
                  <a:srgbClr val="6B7D72"/>
                </a:solidFill>
                <a:latin typeface="Comic Sans MS"/>
                <a:ea typeface="Comic Sans MS"/>
                <a:cs typeface="Comic Sans MS"/>
                <a:sym typeface="Comic Sans MS"/>
              </a:rPr>
              <a:t>TYPES OF MUSCLE ATTACHMENTS</a:t>
            </a:r>
            <a:endParaRPr/>
          </a:p>
        </p:txBody>
      </p:sp>
      <p:sp>
        <p:nvSpPr>
          <p:cNvPr id="211" name="Google Shape;211;p29"/>
          <p:cNvSpPr txBox="1"/>
          <p:nvPr>
            <p:ph idx="1" type="body"/>
          </p:nvPr>
        </p:nvSpPr>
        <p:spPr>
          <a:xfrm>
            <a:off x="28575" y="1752600"/>
            <a:ext cx="5334000" cy="4800600"/>
          </a:xfrm>
          <a:prstGeom prst="rect">
            <a:avLst/>
          </a:prstGeom>
          <a:noFill/>
          <a:ln>
            <a:noFill/>
          </a:ln>
        </p:spPr>
        <p:txBody>
          <a:bodyPr anchorCtr="0" anchor="t" bIns="45700" lIns="91425" spcFirstLastPara="1" rIns="91425" wrap="square" tIns="45700">
            <a:normAutofit/>
          </a:bodyPr>
          <a:lstStyle/>
          <a:p>
            <a:pPr indent="-228600" lvl="0" marL="342900" rtl="0" algn="l">
              <a:lnSpc>
                <a:spcPct val="90000"/>
              </a:lnSpc>
              <a:spcBef>
                <a:spcPts val="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Tendon</a:t>
            </a:r>
            <a:r>
              <a:rPr b="0" i="0" lang="en-US" sz="2800" u="none">
                <a:solidFill>
                  <a:schemeClr val="dk1"/>
                </a:solidFill>
                <a:latin typeface="Comic Sans MS"/>
                <a:ea typeface="Comic Sans MS"/>
                <a:cs typeface="Comic Sans MS"/>
                <a:sym typeface="Comic Sans MS"/>
              </a:rPr>
              <a:t>- D.R.C.T. in compact cylinder (</a:t>
            </a:r>
            <a:r>
              <a:rPr b="0" i="0" lang="en-US" sz="2800" u="none">
                <a:solidFill>
                  <a:srgbClr val="896212"/>
                </a:solidFill>
                <a:latin typeface="Comic Sans MS"/>
                <a:ea typeface="Comic Sans MS"/>
                <a:cs typeface="Comic Sans MS"/>
                <a:sym typeface="Comic Sans MS"/>
              </a:rPr>
              <a:t>tensile strength</a:t>
            </a:r>
            <a:r>
              <a:rPr b="0" i="0" lang="en-US" sz="2800" u="none">
                <a:solidFill>
                  <a:schemeClr val="dk1"/>
                </a:solidFill>
                <a:latin typeface="Comic Sans MS"/>
                <a:ea typeface="Comic Sans MS"/>
                <a:cs typeface="Comic Sans MS"/>
                <a:sym typeface="Comic Sans MS"/>
              </a:rPr>
              <a:t>) attaching muscle to periosteum of bone</a:t>
            </a:r>
            <a:endParaRPr/>
          </a:p>
          <a:p>
            <a:pPr indent="-101600" lvl="0" marL="342900" rtl="0" algn="l">
              <a:lnSpc>
                <a:spcPct val="90000"/>
              </a:lnSpc>
              <a:spcBef>
                <a:spcPts val="400"/>
              </a:spcBef>
              <a:spcAft>
                <a:spcPts val="0"/>
              </a:spcAft>
              <a:buClr>
                <a:schemeClr val="accent1"/>
              </a:buClr>
              <a:buSzPts val="2000"/>
              <a:buFont typeface="Arial"/>
              <a:buNone/>
            </a:pPr>
            <a:r>
              <a:t/>
            </a:r>
            <a:endParaRPr b="0" i="0" sz="2000" u="none">
              <a:solidFill>
                <a:schemeClr val="dk1"/>
              </a:solidFill>
              <a:latin typeface="Comic Sans MS"/>
              <a:ea typeface="Comic Sans MS"/>
              <a:cs typeface="Comic Sans MS"/>
              <a:sym typeface="Comic Sans MS"/>
            </a:endParaRPr>
          </a:p>
          <a:p>
            <a:pPr indent="-228600" lvl="0" marL="342900" rtl="0" algn="l">
              <a:lnSpc>
                <a:spcPct val="9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Aponeurosis </a:t>
            </a:r>
            <a:r>
              <a:rPr b="0" i="0" lang="en-US" sz="2800" u="none">
                <a:solidFill>
                  <a:schemeClr val="dk1"/>
                </a:solidFill>
                <a:latin typeface="Comic Sans MS"/>
                <a:ea typeface="Comic Sans MS"/>
                <a:cs typeface="Comic Sans MS"/>
                <a:sym typeface="Comic Sans MS"/>
              </a:rPr>
              <a:t>- broad, flat tendon sheet-like union</a:t>
            </a:r>
            <a:endParaRPr/>
          </a:p>
        </p:txBody>
      </p:sp>
      <p:pic>
        <p:nvPicPr>
          <p:cNvPr descr="tendons                                                        0001A7A5Macintosh HD                   ABA78158:" id="212" name="Google Shape;212;p29"/>
          <p:cNvPicPr preferRelativeResize="0"/>
          <p:nvPr>
            <p:ph idx="1" type="body"/>
          </p:nvPr>
        </p:nvPicPr>
        <p:blipFill rotWithShape="1">
          <a:blip r:embed="rId3">
            <a:alphaModFix/>
          </a:blip>
          <a:srcRect b="0" l="0" r="0" t="0"/>
          <a:stretch/>
        </p:blipFill>
        <p:spPr>
          <a:xfrm>
            <a:off x="6400800" y="1524000"/>
            <a:ext cx="1752600" cy="2973387"/>
          </a:xfrm>
          <a:prstGeom prst="rect">
            <a:avLst/>
          </a:prstGeom>
          <a:noFill/>
          <a:ln>
            <a:noFill/>
          </a:ln>
        </p:spPr>
      </p:pic>
      <p:pic>
        <p:nvPicPr>
          <p:cNvPr descr="Aponeurosis                                                    0001A7A5Macintosh HD                   ABA78158:" id="213" name="Google Shape;213;p29"/>
          <p:cNvPicPr preferRelativeResize="0"/>
          <p:nvPr>
            <p:ph idx="2" type="body"/>
          </p:nvPr>
        </p:nvPicPr>
        <p:blipFill rotWithShape="1">
          <a:blip r:embed="rId4">
            <a:alphaModFix/>
          </a:blip>
          <a:srcRect b="0" l="0" r="0" t="0"/>
          <a:stretch/>
        </p:blipFill>
        <p:spPr>
          <a:xfrm>
            <a:off x="5029200" y="4537075"/>
            <a:ext cx="3733800" cy="2092325"/>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 calcmode="lin" valueType="num">
                                      <p:cBhvr additive="base">
                                        <p:cTn dur="500"/>
                                        <p:tgtEl>
                                          <p:spTgt spid="21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 calcmode="lin" valueType="num">
                                      <p:cBhvr additive="base">
                                        <p:cTn dur="500"/>
                                        <p:tgtEl>
                                          <p:spTgt spid="21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 calcmode="lin" valueType="num">
                                      <p:cBhvr additive="base">
                                        <p:cTn dur="500"/>
                                        <p:tgtEl>
                                          <p:spTgt spid="21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1828800" y="457200"/>
            <a:ext cx="6324600" cy="1066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3600"/>
              <a:buFont typeface="Comic Sans MS"/>
              <a:buNone/>
            </a:pPr>
            <a:r>
              <a:rPr b="0" i="0" lang="en-US" sz="3600" u="none">
                <a:solidFill>
                  <a:srgbClr val="6B7D72"/>
                </a:solidFill>
                <a:latin typeface="Comic Sans MS"/>
                <a:ea typeface="Comic Sans MS"/>
                <a:cs typeface="Comic Sans MS"/>
                <a:sym typeface="Comic Sans MS"/>
              </a:rPr>
              <a:t>MYOLOGY: GENERAL</a:t>
            </a:r>
            <a:endParaRPr/>
          </a:p>
        </p:txBody>
      </p:sp>
      <p:sp>
        <p:nvSpPr>
          <p:cNvPr id="219" name="Google Shape;219;p30"/>
          <p:cNvSpPr txBox="1"/>
          <p:nvPr>
            <p:ph idx="1" type="body"/>
          </p:nvPr>
        </p:nvSpPr>
        <p:spPr>
          <a:xfrm>
            <a:off x="0" y="1828800"/>
            <a:ext cx="5562600" cy="4800600"/>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0"/>
              </a:spcBef>
              <a:spcAft>
                <a:spcPts val="0"/>
              </a:spcAft>
              <a:buSzPts val="2800"/>
              <a:buNone/>
            </a:pPr>
            <a:r>
              <a:rPr b="0" i="0" lang="en-US" sz="2800" u="none">
                <a:solidFill>
                  <a:schemeClr val="dk1"/>
                </a:solidFill>
                <a:latin typeface="Comic Sans MS"/>
                <a:ea typeface="Comic Sans MS"/>
                <a:cs typeface="Comic Sans MS"/>
                <a:sym typeface="Comic Sans MS"/>
              </a:rPr>
              <a:t>Types of muscle attachments:</a:t>
            </a:r>
            <a:endParaRPr/>
          </a:p>
          <a:p>
            <a:pPr indent="0" lvl="0" marL="114300" rtl="0" algn="l">
              <a:lnSpc>
                <a:spcPct val="90000"/>
              </a:lnSpc>
              <a:spcBef>
                <a:spcPts val="560"/>
              </a:spcBef>
              <a:spcAft>
                <a:spcPts val="0"/>
              </a:spcAft>
              <a:buSzPts val="2800"/>
              <a:buNone/>
            </a:pPr>
            <a:r>
              <a:t/>
            </a:r>
            <a:endParaRPr b="0" i="0" sz="2800" u="none">
              <a:solidFill>
                <a:schemeClr val="dk1"/>
              </a:solidFill>
              <a:latin typeface="Comic Sans MS"/>
              <a:ea typeface="Comic Sans MS"/>
              <a:cs typeface="Comic Sans MS"/>
              <a:sym typeface="Comic Sans MS"/>
            </a:endParaRPr>
          </a:p>
          <a:p>
            <a:pPr indent="-177800" lvl="0" marL="114300" rtl="0" algn="l">
              <a:lnSpc>
                <a:spcPct val="9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Fascia</a:t>
            </a:r>
            <a:r>
              <a:rPr b="0" i="0" lang="en-US" sz="2800" u="none">
                <a:solidFill>
                  <a:schemeClr val="dk1"/>
                </a:solidFill>
                <a:latin typeface="Comic Sans MS"/>
                <a:ea typeface="Comic Sans MS"/>
                <a:cs typeface="Comic Sans MS"/>
                <a:sym typeface="Comic Sans MS"/>
              </a:rPr>
              <a:t>- common of superficial muscles (like cutaneous trunci)</a:t>
            </a:r>
            <a:endParaRPr/>
          </a:p>
          <a:p>
            <a:pPr indent="0" lvl="0" marL="114300" rtl="0" algn="l">
              <a:lnSpc>
                <a:spcPct val="90000"/>
              </a:lnSpc>
              <a:spcBef>
                <a:spcPts val="560"/>
              </a:spcBef>
              <a:spcAft>
                <a:spcPts val="0"/>
              </a:spcAft>
              <a:buSzPts val="2800"/>
              <a:buNone/>
            </a:pPr>
            <a:r>
              <a:t/>
            </a:r>
            <a:endParaRPr b="0" i="0" sz="2800" u="none">
              <a:solidFill>
                <a:schemeClr val="dk1"/>
              </a:solidFill>
              <a:latin typeface="Comic Sans MS"/>
              <a:ea typeface="Comic Sans MS"/>
              <a:cs typeface="Comic Sans MS"/>
              <a:sym typeface="Comic Sans MS"/>
            </a:endParaRPr>
          </a:p>
          <a:p>
            <a:pPr indent="-177800" lvl="0" marL="114300" rtl="0" algn="l">
              <a:lnSpc>
                <a:spcPct val="9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Periosteum</a:t>
            </a:r>
            <a:r>
              <a:rPr b="0" i="0" lang="en-US" sz="2800" u="none">
                <a:solidFill>
                  <a:schemeClr val="dk1"/>
                </a:solidFill>
                <a:latin typeface="Comic Sans MS"/>
                <a:ea typeface="Comic Sans MS"/>
                <a:cs typeface="Comic Sans MS"/>
                <a:sym typeface="Comic Sans MS"/>
              </a:rPr>
              <a:t> (fleshy)- “appears” directly to bone (not directly attached, must be through periostuem)</a:t>
            </a:r>
            <a:endParaRPr/>
          </a:p>
        </p:txBody>
      </p:sp>
      <p:pic>
        <p:nvPicPr>
          <p:cNvPr descr="Cat Vnt, vw.Mm                                                 0001A7A5Macintosh HD                   ABA78158:" id="220" name="Google Shape;220;p30"/>
          <p:cNvPicPr preferRelativeResize="0"/>
          <p:nvPr>
            <p:ph idx="1" type="body"/>
          </p:nvPr>
        </p:nvPicPr>
        <p:blipFill rotWithShape="1">
          <a:blip r:embed="rId3">
            <a:alphaModFix/>
          </a:blip>
          <a:srcRect b="0" l="0" r="0" t="0"/>
          <a:stretch/>
        </p:blipFill>
        <p:spPr>
          <a:xfrm>
            <a:off x="5737225" y="2057400"/>
            <a:ext cx="2873375" cy="3487737"/>
          </a:xfrm>
          <a:prstGeom prst="rect">
            <a:avLst/>
          </a:prstGeom>
          <a:noFill/>
          <a:ln>
            <a:noFill/>
          </a:ln>
        </p:spPr>
      </p:pic>
    </p:spTree>
  </p:cSld>
  <p:clrMapOvr>
    <a:masterClrMapping/>
  </p:clrMapOvr>
  <p:transition>
    <p:wipe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 calcmode="lin" valueType="num">
                                      <p:cBhvr additive="base">
                                        <p:cTn dur="500"/>
                                        <p:tgtEl>
                                          <p:spTgt spid="21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 calcmode="lin" valueType="num">
                                      <p:cBhvr additive="base">
                                        <p:cTn dur="500"/>
                                        <p:tgtEl>
                                          <p:spTgt spid="21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 calcmode="lin" valueType="num">
                                      <p:cBhvr additive="base">
                                        <p:cTn dur="500"/>
                                        <p:tgtEl>
                                          <p:spTgt spid="21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9">
                                            <p:txEl>
                                              <p:pRg end="3" st="3"/>
                                            </p:txEl>
                                          </p:spTgt>
                                        </p:tgtEl>
                                        <p:attrNameLst>
                                          <p:attrName>style.visibility</p:attrName>
                                        </p:attrNameLst>
                                      </p:cBhvr>
                                      <p:to>
                                        <p:strVal val="visible"/>
                                      </p:to>
                                    </p:set>
                                    <p:anim calcmode="lin" valueType="num">
                                      <p:cBhvr additive="base">
                                        <p:cTn dur="500"/>
                                        <p:tgtEl>
                                          <p:spTgt spid="219">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9">
                                            <p:txEl>
                                              <p:pRg end="4" st="4"/>
                                            </p:txEl>
                                          </p:spTgt>
                                        </p:tgtEl>
                                        <p:attrNameLst>
                                          <p:attrName>style.visibility</p:attrName>
                                        </p:attrNameLst>
                                      </p:cBhvr>
                                      <p:to>
                                        <p:strVal val="visible"/>
                                      </p:to>
                                    </p:set>
                                    <p:anim calcmode="lin" valueType="num">
                                      <p:cBhvr additive="base">
                                        <p:cTn dur="500"/>
                                        <p:tgtEl>
                                          <p:spTgt spid="21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97" name="Google Shape;97;p2"/>
          <p:cNvSpPr txBox="1"/>
          <p:nvPr>
            <p:ph type="title"/>
          </p:nvPr>
        </p:nvSpPr>
        <p:spPr>
          <a:xfrm>
            <a:off x="990600" y="228600"/>
            <a:ext cx="7239000" cy="1295400"/>
          </a:xfrm>
          <a:prstGeom prst="rect">
            <a:avLst/>
          </a:prstGeom>
          <a:noFill/>
          <a:ln>
            <a:noFill/>
          </a:ln>
        </p:spPr>
        <p:txBody>
          <a:bodyPr anchorCtr="0" anchor="ctr" bIns="44450" lIns="90475" spcFirstLastPara="1" rIns="90475" wrap="square" tIns="44450">
            <a:noAutofit/>
          </a:bodyPr>
          <a:lstStyle/>
          <a:p>
            <a:pPr indent="0" lvl="0" marL="0" rtl="0" algn="ctr">
              <a:lnSpc>
                <a:spcPct val="100000"/>
              </a:lnSpc>
              <a:spcBef>
                <a:spcPts val="0"/>
              </a:spcBef>
              <a:spcAft>
                <a:spcPts val="0"/>
              </a:spcAft>
              <a:buClr>
                <a:srgbClr val="6B7D72"/>
              </a:buClr>
              <a:buSzPts val="4400"/>
              <a:buFont typeface="Comic Sans MS"/>
              <a:buNone/>
            </a:pPr>
            <a:r>
              <a:rPr b="0" i="0" lang="en-US" sz="4400" u="none">
                <a:solidFill>
                  <a:srgbClr val="6B7D72"/>
                </a:solidFill>
                <a:latin typeface="Comic Sans MS"/>
                <a:ea typeface="Comic Sans MS"/>
                <a:cs typeface="Comic Sans MS"/>
                <a:sym typeface="Comic Sans MS"/>
              </a:rPr>
              <a:t>MYOLOGY: GENERAL</a:t>
            </a:r>
            <a:endParaRPr/>
          </a:p>
        </p:txBody>
      </p:sp>
      <p:sp>
        <p:nvSpPr>
          <p:cNvPr id="98" name="Google Shape;98;p2"/>
          <p:cNvSpPr txBox="1"/>
          <p:nvPr/>
        </p:nvSpPr>
        <p:spPr>
          <a:xfrm>
            <a:off x="381000" y="1752600"/>
            <a:ext cx="8305800" cy="37861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omic Sans MS"/>
                <a:ea typeface="Comic Sans MS"/>
                <a:cs typeface="Comic Sans MS"/>
                <a:sym typeface="Comic Sans MS"/>
              </a:rPr>
              <a:t>Muscle is derived from the term </a:t>
            </a:r>
            <a:r>
              <a:rPr b="0" i="0" lang="en-US" sz="2400" u="none">
                <a:solidFill>
                  <a:srgbClr val="A23A28"/>
                </a:solidFill>
                <a:latin typeface="Comic Sans MS"/>
                <a:ea typeface="Comic Sans MS"/>
                <a:cs typeface="Comic Sans MS"/>
                <a:sym typeface="Comic Sans MS"/>
              </a:rPr>
              <a:t>“mus” </a:t>
            </a:r>
            <a:r>
              <a:rPr b="0" i="0" lang="en-US" sz="2400" u="none">
                <a:solidFill>
                  <a:schemeClr val="dk1"/>
                </a:solidFill>
                <a:latin typeface="Comic Sans MS"/>
                <a:ea typeface="Comic Sans MS"/>
                <a:cs typeface="Comic Sans MS"/>
                <a:sym typeface="Comic Sans MS"/>
              </a:rPr>
              <a:t>or</a:t>
            </a:r>
            <a:r>
              <a:rPr b="0" i="0" lang="en-US" sz="2400" u="none">
                <a:solidFill>
                  <a:srgbClr val="FF0000"/>
                </a:solidFill>
                <a:latin typeface="Comic Sans MS"/>
                <a:ea typeface="Comic Sans MS"/>
                <a:cs typeface="Comic Sans MS"/>
                <a:sym typeface="Comic Sans MS"/>
              </a:rPr>
              <a:t> </a:t>
            </a:r>
            <a:r>
              <a:rPr b="0" i="0" lang="en-US" sz="2400" u="none">
                <a:solidFill>
                  <a:srgbClr val="A23A28"/>
                </a:solidFill>
                <a:latin typeface="Comic Sans MS"/>
                <a:ea typeface="Comic Sans MS"/>
                <a:cs typeface="Comic Sans MS"/>
                <a:sym typeface="Comic Sans MS"/>
              </a:rPr>
              <a:t>“mys” </a:t>
            </a:r>
            <a:r>
              <a:rPr b="0" i="0" lang="en-US" sz="2400" u="none">
                <a:solidFill>
                  <a:schemeClr val="dk1"/>
                </a:solidFill>
                <a:latin typeface="Comic Sans MS"/>
                <a:ea typeface="Comic Sans MS"/>
                <a:cs typeface="Comic Sans MS"/>
                <a:sym typeface="Comic Sans MS"/>
              </a:rPr>
              <a:t>for mouse.</a:t>
            </a:r>
            <a:endParaRPr/>
          </a:p>
          <a:p>
            <a:pPr indent="-342900" lvl="0" marL="34290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omic Sans MS"/>
                <a:ea typeface="Comic Sans MS"/>
                <a:cs typeface="Comic Sans MS"/>
                <a:sym typeface="Comic Sans MS"/>
              </a:rPr>
              <a:t>Myology – movement of muscles, characteristics of all organisms</a:t>
            </a:r>
            <a:endParaRPr/>
          </a:p>
          <a:p>
            <a:pPr indent="-342900" lvl="0" marL="342900" marR="0" rtl="0" algn="l">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Comic Sans MS"/>
              <a:ea typeface="Comic Sans MS"/>
              <a:cs typeface="Comic Sans MS"/>
              <a:sym typeface="Comic Sans MS"/>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omic Sans MS"/>
                <a:ea typeface="Comic Sans MS"/>
                <a:cs typeface="Comic Sans MS"/>
                <a:sym typeface="Comic Sans MS"/>
              </a:rPr>
              <a:t>Main role of muscles is a device that converts the chemical energy of ATP (adenosine triphosphate) into mechanical energy of movement.</a:t>
            </a:r>
            <a:endParaRPr/>
          </a:p>
          <a:p>
            <a:pPr indent="0" lvl="0" marL="0" marR="0" rtl="0" algn="l">
              <a:lnSpc>
                <a:spcPct val="100000"/>
              </a:lnSpc>
              <a:spcBef>
                <a:spcPts val="0"/>
              </a:spcBef>
              <a:spcAft>
                <a:spcPts val="0"/>
              </a:spcAft>
              <a:buNone/>
            </a:pPr>
            <a:r>
              <a:t/>
            </a:r>
            <a:endParaRPr b="0" i="0" sz="2400" u="non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2057400" y="533400"/>
            <a:ext cx="5410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3500"/>
              <a:buFont typeface="Comic Sans MS"/>
              <a:buNone/>
            </a:pPr>
            <a:r>
              <a:rPr b="0" i="0" lang="en-US" sz="3500" u="none">
                <a:solidFill>
                  <a:srgbClr val="6B7D72"/>
                </a:solidFill>
                <a:latin typeface="Comic Sans MS"/>
                <a:ea typeface="Comic Sans MS"/>
                <a:cs typeface="Comic Sans MS"/>
                <a:sym typeface="Comic Sans MS"/>
              </a:rPr>
              <a:t>MUSCLE ATTACHMENTS</a:t>
            </a:r>
            <a:endParaRPr/>
          </a:p>
        </p:txBody>
      </p:sp>
      <p:sp>
        <p:nvSpPr>
          <p:cNvPr id="226" name="Google Shape;226;p31"/>
          <p:cNvSpPr txBox="1"/>
          <p:nvPr>
            <p:ph idx="1" type="body"/>
          </p:nvPr>
        </p:nvSpPr>
        <p:spPr>
          <a:xfrm>
            <a:off x="381000" y="2057400"/>
            <a:ext cx="8534400" cy="4648200"/>
          </a:xfrm>
          <a:prstGeom prst="rect">
            <a:avLst/>
          </a:prstGeom>
          <a:noFill/>
          <a:ln>
            <a:noFill/>
          </a:ln>
        </p:spPr>
        <p:txBody>
          <a:bodyPr anchorCtr="0" anchor="t" bIns="45700" lIns="91425" spcFirstLastPara="1" rIns="91425" wrap="square" tIns="45700">
            <a:normAutofit/>
          </a:bodyPr>
          <a:lstStyle/>
          <a:p>
            <a:pPr indent="-228600" lvl="0" marL="342900" marR="0" rtl="0" algn="l">
              <a:lnSpc>
                <a:spcPct val="90000"/>
              </a:lnSpc>
              <a:spcBef>
                <a:spcPts val="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Accessory structures </a:t>
            </a:r>
            <a:r>
              <a:rPr b="0" i="0" lang="en-US" sz="2800" u="none">
                <a:solidFill>
                  <a:schemeClr val="dk1"/>
                </a:solidFill>
                <a:latin typeface="Comic Sans MS"/>
                <a:ea typeface="Comic Sans MS"/>
                <a:cs typeface="Comic Sans MS"/>
                <a:sym typeface="Comic Sans MS"/>
              </a:rPr>
              <a:t>[necessary for muscle function]:</a:t>
            </a:r>
            <a:endParaRPr/>
          </a:p>
          <a:p>
            <a:pPr indent="-228600" lvl="0" marL="342900" marR="0" rtl="0" algn="l">
              <a:lnSpc>
                <a:spcPct val="90000"/>
              </a:lnSpc>
              <a:spcBef>
                <a:spcPts val="560"/>
              </a:spcBef>
              <a:spcAft>
                <a:spcPts val="0"/>
              </a:spcAft>
              <a:buClr>
                <a:schemeClr val="accent1"/>
              </a:buClr>
              <a:buSzPts val="2800"/>
              <a:buFont typeface="Arial"/>
              <a:buChar char="•"/>
            </a:pPr>
            <a:r>
              <a:rPr b="0" i="0" lang="en-US" sz="2800" u="none">
                <a:solidFill>
                  <a:srgbClr val="A23A28"/>
                </a:solidFill>
                <a:latin typeface="Comic Sans MS"/>
                <a:ea typeface="Comic Sans MS"/>
                <a:cs typeface="Comic Sans MS"/>
                <a:sym typeface="Comic Sans MS"/>
              </a:rPr>
              <a:t>Tendons:</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Low metabolic activity (poorly vascularized)</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Tough, but can be damaged by excessive pressure or friction, when change direction over bony prominences</a:t>
            </a:r>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8"/>
          <p:cNvSpPr txBox="1"/>
          <p:nvPr>
            <p:ph type="title"/>
          </p:nvPr>
        </p:nvSpPr>
        <p:spPr>
          <a:xfrm>
            <a:off x="1295400" y="533400"/>
            <a:ext cx="72390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47534C"/>
              </a:buClr>
              <a:buSzPts val="4400"/>
              <a:buFont typeface="Comic Sans MS"/>
              <a:buNone/>
            </a:pPr>
            <a:r>
              <a:rPr b="0" i="0" lang="en-US" sz="4400" u="none">
                <a:solidFill>
                  <a:srgbClr val="47534C"/>
                </a:solidFill>
                <a:latin typeface="Comic Sans MS"/>
                <a:ea typeface="Comic Sans MS"/>
                <a:cs typeface="Comic Sans MS"/>
                <a:sym typeface="Comic Sans MS"/>
              </a:rPr>
              <a:t>SMOOTH MUSCLE</a:t>
            </a:r>
            <a:br>
              <a:rPr b="0" i="0" lang="en-US" sz="4400" u="none">
                <a:solidFill>
                  <a:srgbClr val="47534C"/>
                </a:solidFill>
                <a:latin typeface="Comic Sans MS"/>
                <a:ea typeface="Comic Sans MS"/>
                <a:cs typeface="Comic Sans MS"/>
                <a:sym typeface="Comic Sans MS"/>
              </a:rPr>
            </a:br>
            <a:endParaRPr/>
          </a:p>
        </p:txBody>
      </p:sp>
      <p:pic>
        <p:nvPicPr>
          <p:cNvPr descr="04-11cMuscTiss_L.jpg                                           00054538for_kym                        BF5DAB71:" id="232" name="Google Shape;232;p48"/>
          <p:cNvPicPr preferRelativeResize="0"/>
          <p:nvPr/>
        </p:nvPicPr>
        <p:blipFill rotWithShape="1">
          <a:blip r:embed="rId3">
            <a:alphaModFix/>
          </a:blip>
          <a:srcRect b="6150" l="1336" r="1437" t="2151"/>
          <a:stretch/>
        </p:blipFill>
        <p:spPr>
          <a:xfrm>
            <a:off x="152400" y="1295400"/>
            <a:ext cx="8915400" cy="5562600"/>
          </a:xfrm>
          <a:prstGeom prst="rect">
            <a:avLst/>
          </a:prstGeom>
          <a:noFill/>
          <a:ln>
            <a:noFill/>
          </a:ln>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9"/>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47534C"/>
              </a:buClr>
              <a:buSzPts val="4400"/>
              <a:buFont typeface="Comic Sans MS"/>
              <a:buNone/>
            </a:pPr>
            <a:r>
              <a:rPr b="0" i="0" lang="en-US" sz="4400" u="none">
                <a:solidFill>
                  <a:srgbClr val="47534C"/>
                </a:solidFill>
                <a:latin typeface="Comic Sans MS"/>
                <a:ea typeface="Comic Sans MS"/>
                <a:cs typeface="Comic Sans MS"/>
                <a:sym typeface="Comic Sans MS"/>
              </a:rPr>
              <a:t>SMOOTH MUSCLE</a:t>
            </a:r>
            <a:endParaRPr/>
          </a:p>
        </p:txBody>
      </p:sp>
      <p:sp>
        <p:nvSpPr>
          <p:cNvPr id="238" name="Google Shape;238;p49"/>
          <p:cNvSpPr txBox="1"/>
          <p:nvPr>
            <p:ph idx="1" type="body"/>
          </p:nvPr>
        </p:nvSpPr>
        <p:spPr>
          <a:xfrm>
            <a:off x="457200" y="1752600"/>
            <a:ext cx="84582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200"/>
              <a:buFont typeface="Arial"/>
              <a:buChar char="•"/>
            </a:pPr>
            <a:r>
              <a:rPr b="0" i="0" lang="en-US" sz="2200" u="none">
                <a:solidFill>
                  <a:schemeClr val="dk1"/>
                </a:solidFill>
                <a:latin typeface="Comic Sans MS"/>
                <a:ea typeface="Comic Sans MS"/>
                <a:cs typeface="Comic Sans MS"/>
                <a:sym typeface="Comic Sans MS"/>
              </a:rPr>
              <a:t>Non-striated (homogenous or haphazardly arranged). Filaments are not organized in order.</a:t>
            </a:r>
            <a:endParaRPr/>
          </a:p>
          <a:p>
            <a:pPr indent="-203200" lvl="0" marL="342900" marR="0" rtl="0" algn="l">
              <a:lnSpc>
                <a:spcPct val="100000"/>
              </a:lnSpc>
              <a:spcBef>
                <a:spcPts val="440"/>
              </a:spcBef>
              <a:spcAft>
                <a:spcPts val="0"/>
              </a:spcAft>
              <a:buClr>
                <a:srgbClr val="FF0000"/>
              </a:buClr>
              <a:buSzPts val="2200"/>
              <a:buFont typeface="Arial"/>
              <a:buNone/>
            </a:pPr>
            <a:r>
              <a:t/>
            </a:r>
            <a:endParaRPr b="0" i="0" sz="2200" u="none">
              <a:solidFill>
                <a:schemeClr val="dk1"/>
              </a:solidFill>
              <a:latin typeface="Comic Sans MS"/>
              <a:ea typeface="Comic Sans MS"/>
              <a:cs typeface="Comic Sans MS"/>
              <a:sym typeface="Comic Sans MS"/>
            </a:endParaRPr>
          </a:p>
          <a:p>
            <a:pPr indent="-342900" lvl="0" marL="342900" marR="0" rtl="0" algn="l">
              <a:lnSpc>
                <a:spcPct val="100000"/>
              </a:lnSpc>
              <a:spcBef>
                <a:spcPts val="440"/>
              </a:spcBef>
              <a:spcAft>
                <a:spcPts val="0"/>
              </a:spcAft>
              <a:buClr>
                <a:schemeClr val="accent1"/>
              </a:buClr>
              <a:buSzPts val="2200"/>
              <a:buFont typeface="Arial"/>
              <a:buChar char="•"/>
            </a:pPr>
            <a:r>
              <a:rPr b="0" i="0" lang="en-US" sz="2200" u="none">
                <a:solidFill>
                  <a:schemeClr val="dk1"/>
                </a:solidFill>
                <a:latin typeface="Comic Sans MS"/>
                <a:ea typeface="Comic Sans MS"/>
                <a:cs typeface="Comic Sans MS"/>
                <a:sym typeface="Comic Sans MS"/>
              </a:rPr>
              <a:t>Involuntary innervation (ANS) and use; </a:t>
            </a:r>
            <a:r>
              <a:rPr b="0" i="0" lang="en-US" sz="2200" u="sng">
                <a:solidFill>
                  <a:schemeClr val="dk1"/>
                </a:solidFill>
                <a:latin typeface="Comic Sans MS"/>
                <a:ea typeface="Comic Sans MS"/>
                <a:cs typeface="Comic Sans MS"/>
                <a:sym typeface="Comic Sans MS"/>
              </a:rPr>
              <a:t>humoral control.</a:t>
            </a:r>
            <a:endParaRPr/>
          </a:p>
          <a:p>
            <a:pPr indent="-203200" lvl="0" marL="342900" marR="0" rtl="0" algn="l">
              <a:lnSpc>
                <a:spcPct val="100000"/>
              </a:lnSpc>
              <a:spcBef>
                <a:spcPts val="440"/>
              </a:spcBef>
              <a:spcAft>
                <a:spcPts val="0"/>
              </a:spcAft>
              <a:buClr>
                <a:schemeClr val="accent1"/>
              </a:buClr>
              <a:buSzPts val="2200"/>
              <a:buFont typeface="Arial"/>
              <a:buNone/>
            </a:pPr>
            <a:r>
              <a:t/>
            </a:r>
            <a:endParaRPr b="0" i="0" sz="2200" u="sng">
              <a:solidFill>
                <a:schemeClr val="dk1"/>
              </a:solidFill>
              <a:latin typeface="Comic Sans MS"/>
              <a:ea typeface="Comic Sans MS"/>
              <a:cs typeface="Comic Sans MS"/>
              <a:sym typeface="Comic Sans MS"/>
            </a:endParaRPr>
          </a:p>
          <a:p>
            <a:pPr indent="-342900" lvl="0" marL="342900" marR="0" rtl="0" algn="l">
              <a:lnSpc>
                <a:spcPct val="100000"/>
              </a:lnSpc>
              <a:spcBef>
                <a:spcPts val="440"/>
              </a:spcBef>
              <a:spcAft>
                <a:spcPts val="0"/>
              </a:spcAft>
              <a:buClr>
                <a:schemeClr val="accent1"/>
              </a:buClr>
              <a:buSzPts val="2200"/>
              <a:buFont typeface="Arial"/>
              <a:buChar char="•"/>
            </a:pPr>
            <a:r>
              <a:rPr b="0" i="0" lang="en-US" sz="2200" u="none">
                <a:solidFill>
                  <a:schemeClr val="dk1"/>
                </a:solidFill>
                <a:latin typeface="Comic Sans MS"/>
                <a:ea typeface="Comic Sans MS"/>
                <a:cs typeface="Comic Sans MS"/>
                <a:sym typeface="Comic Sans MS"/>
              </a:rPr>
              <a:t>Found around blood vessels, gut, bronchi, bladder, eye, glands, etc. (visceral organs 🡪 not attached to skeleton) </a:t>
            </a:r>
            <a:endParaRPr/>
          </a:p>
          <a:p>
            <a:pPr indent="-342900" lvl="2" marL="1257300" marR="0" rtl="0" algn="l">
              <a:lnSpc>
                <a:spcPct val="100000"/>
              </a:lnSpc>
              <a:spcBef>
                <a:spcPts val="380"/>
              </a:spcBef>
              <a:spcAft>
                <a:spcPts val="0"/>
              </a:spcAft>
              <a:buClr>
                <a:srgbClr val="B5AE53"/>
              </a:buClr>
              <a:buSzPts val="1900"/>
              <a:buFont typeface="Arial"/>
              <a:buChar char="•"/>
            </a:pPr>
            <a:r>
              <a:rPr b="0" i="0" lang="en-US" sz="1900" u="none" cap="none" strike="noStrike">
                <a:solidFill>
                  <a:schemeClr val="dk1"/>
                </a:solidFill>
                <a:latin typeface="Comic Sans MS"/>
                <a:ea typeface="Comic Sans MS"/>
                <a:cs typeface="Comic Sans MS"/>
                <a:sym typeface="Comic Sans MS"/>
              </a:rPr>
              <a:t> Arrector pili muscle??? – in the skin to raise hair</a:t>
            </a:r>
            <a:endParaRPr/>
          </a:p>
          <a:p>
            <a:pPr indent="-342900" lvl="2" marL="1257300" marR="0" rtl="0" algn="l">
              <a:lnSpc>
                <a:spcPct val="100000"/>
              </a:lnSpc>
              <a:spcBef>
                <a:spcPts val="380"/>
              </a:spcBef>
              <a:spcAft>
                <a:spcPts val="0"/>
              </a:spcAft>
              <a:buClr>
                <a:srgbClr val="B5AE53"/>
              </a:buClr>
              <a:buSzPts val="1900"/>
              <a:buFont typeface="Arial"/>
              <a:buChar char="•"/>
            </a:pPr>
            <a:r>
              <a:rPr b="0" i="0" lang="en-US" sz="1900" u="none" cap="none" strike="noStrike">
                <a:solidFill>
                  <a:schemeClr val="dk1"/>
                </a:solidFill>
                <a:latin typeface="Comic Sans MS"/>
                <a:ea typeface="Comic Sans MS"/>
                <a:cs typeface="Comic Sans MS"/>
                <a:sym typeface="Comic Sans MS"/>
              </a:rPr>
              <a:t> Detrusor muscles??? – fibers within the urinary bladder</a:t>
            </a:r>
            <a:endParaRPr/>
          </a:p>
          <a:p>
            <a:pPr indent="-222250" lvl="2" marL="1257300" marR="0" rtl="0" algn="l">
              <a:lnSpc>
                <a:spcPct val="100000"/>
              </a:lnSpc>
              <a:spcBef>
                <a:spcPts val="380"/>
              </a:spcBef>
              <a:spcAft>
                <a:spcPts val="0"/>
              </a:spcAft>
              <a:buClr>
                <a:srgbClr val="B5AE53"/>
              </a:buClr>
              <a:buSzPts val="1900"/>
              <a:buFont typeface="Arial"/>
              <a:buNone/>
            </a:pPr>
            <a:r>
              <a:t/>
            </a:r>
            <a:endParaRPr b="0" i="0" sz="1900" u="none" cap="none" strike="noStrike">
              <a:solidFill>
                <a:schemeClr val="dk1"/>
              </a:solidFill>
              <a:latin typeface="Comic Sans MS"/>
              <a:ea typeface="Comic Sans MS"/>
              <a:cs typeface="Comic Sans MS"/>
              <a:sym typeface="Comic Sans MS"/>
            </a:endParaRPr>
          </a:p>
          <a:p>
            <a:pPr indent="-342900" lvl="0" marL="342900" marR="0" rtl="0" algn="l">
              <a:lnSpc>
                <a:spcPct val="100000"/>
              </a:lnSpc>
              <a:spcBef>
                <a:spcPts val="440"/>
              </a:spcBef>
              <a:spcAft>
                <a:spcPts val="0"/>
              </a:spcAft>
              <a:buClr>
                <a:schemeClr val="accent1"/>
              </a:buClr>
              <a:buSzPts val="2200"/>
              <a:buFont typeface="Arial"/>
              <a:buChar char="•"/>
            </a:pPr>
            <a:r>
              <a:rPr b="0" i="0" lang="en-US" sz="2200" u="none">
                <a:solidFill>
                  <a:schemeClr val="dk1"/>
                </a:solidFill>
                <a:latin typeface="Comic Sans MS"/>
                <a:ea typeface="Comic Sans MS"/>
                <a:cs typeface="Comic Sans MS"/>
                <a:sym typeface="Comic Sans MS"/>
              </a:rPr>
              <a:t>In some cases connected to the skeleton 	“rectococcygeus” – attach rectum to skeleton 		(coccygeus = vertebrate of the tail)</a:t>
            </a:r>
            <a:endParaRPr/>
          </a:p>
          <a:p>
            <a:pPr indent="-88900" lvl="0" marL="342900" marR="0" rtl="0" algn="l">
              <a:spcBef>
                <a:spcPts val="440"/>
              </a:spcBef>
              <a:spcAft>
                <a:spcPts val="0"/>
              </a:spcAft>
              <a:buClr>
                <a:schemeClr val="accent1"/>
              </a:buClr>
              <a:buSzPts val="2200"/>
              <a:buFont typeface="Arial"/>
              <a:buNone/>
            </a:pPr>
            <a:r>
              <a:t/>
            </a:r>
            <a:endParaRPr b="0" i="0" sz="2200" u="non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0"/>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36042"/>
              </a:buClr>
              <a:buSzPts val="4400"/>
              <a:buFont typeface="Comic Sans MS"/>
              <a:buNone/>
            </a:pPr>
            <a:r>
              <a:rPr b="0" i="0" lang="en-US" sz="4400" u="none">
                <a:solidFill>
                  <a:srgbClr val="636042"/>
                </a:solidFill>
                <a:latin typeface="Comic Sans MS"/>
                <a:ea typeface="Comic Sans MS"/>
                <a:cs typeface="Comic Sans MS"/>
                <a:sym typeface="Comic Sans MS"/>
              </a:rPr>
              <a:t>CARDIAC MUSCLE</a:t>
            </a:r>
            <a:endParaRPr/>
          </a:p>
        </p:txBody>
      </p:sp>
      <p:pic>
        <p:nvPicPr>
          <p:cNvPr descr="04-11a-bMuscTiss_L.jpg                                         00054538for_kym                        BF5DAB71:" id="244" name="Google Shape;244;p50"/>
          <p:cNvPicPr preferRelativeResize="0"/>
          <p:nvPr/>
        </p:nvPicPr>
        <p:blipFill rotWithShape="1">
          <a:blip r:embed="rId3">
            <a:alphaModFix/>
          </a:blip>
          <a:srcRect b="4106" l="1731" r="1518" t="49041"/>
          <a:stretch/>
        </p:blipFill>
        <p:spPr>
          <a:xfrm>
            <a:off x="228600" y="1646237"/>
            <a:ext cx="8610600" cy="5211762"/>
          </a:xfrm>
          <a:prstGeom prst="rect">
            <a:avLst/>
          </a:prstGeom>
          <a:noFill/>
          <a:ln>
            <a:noFill/>
          </a:ln>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1"/>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4400"/>
              <a:buFont typeface="Comic Sans MS"/>
              <a:buNone/>
            </a:pPr>
            <a:r>
              <a:rPr b="0" i="0" lang="en-US" sz="4400" u="none">
                <a:solidFill>
                  <a:srgbClr val="6B7D72"/>
                </a:solidFill>
                <a:latin typeface="Comic Sans MS"/>
                <a:ea typeface="Comic Sans MS"/>
                <a:cs typeface="Comic Sans MS"/>
                <a:sym typeface="Comic Sans MS"/>
              </a:rPr>
              <a:t>CARDIAC MUSCLE</a:t>
            </a:r>
            <a:endParaRPr/>
          </a:p>
        </p:txBody>
      </p:sp>
      <p:sp>
        <p:nvSpPr>
          <p:cNvPr id="250" name="Google Shape;250;p51"/>
          <p:cNvSpPr txBox="1"/>
          <p:nvPr>
            <p:ph idx="1" type="body"/>
          </p:nvPr>
        </p:nvSpPr>
        <p:spPr>
          <a:xfrm>
            <a:off x="457200" y="1752600"/>
            <a:ext cx="8229600" cy="4373562"/>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dk1"/>
              </a:buClr>
              <a:buSzPts val="2376"/>
              <a:buFont typeface="Times"/>
              <a:buChar char="•"/>
            </a:pPr>
            <a:r>
              <a:rPr b="0" i="0" lang="en-US" sz="2400" u="none">
                <a:solidFill>
                  <a:schemeClr val="dk1"/>
                </a:solidFill>
                <a:latin typeface="Comic Sans MS"/>
                <a:ea typeface="Comic Sans MS"/>
                <a:cs typeface="Comic Sans MS"/>
                <a:sym typeface="Comic Sans MS"/>
              </a:rPr>
              <a:t>Striated 🡪 organized fibers</a:t>
            </a:r>
            <a:endParaRPr b="0" i="0" sz="2400" u="none">
              <a:solidFill>
                <a:schemeClr val="dk1"/>
              </a:solidFill>
              <a:latin typeface="Comic Sans MS"/>
              <a:ea typeface="Comic Sans MS"/>
              <a:cs typeface="Comic Sans MS"/>
              <a:sym typeface="Comic Sans MS"/>
            </a:endParaRPr>
          </a:p>
          <a:p>
            <a:pPr indent="-228600" lvl="0" marL="342900" marR="0" rtl="0" algn="l">
              <a:lnSpc>
                <a:spcPct val="100000"/>
              </a:lnSpc>
              <a:spcBef>
                <a:spcPts val="480"/>
              </a:spcBef>
              <a:spcAft>
                <a:spcPts val="0"/>
              </a:spcAft>
              <a:buClr>
                <a:schemeClr val="dk1"/>
              </a:buClr>
              <a:buSzPts val="2376"/>
              <a:buFont typeface="Times"/>
              <a:buChar char="•"/>
            </a:pPr>
            <a:r>
              <a:rPr b="0" i="0" lang="en-US" sz="2400" u="none">
                <a:solidFill>
                  <a:srgbClr val="A23A28"/>
                </a:solidFill>
                <a:latin typeface="Comic Sans MS"/>
                <a:ea typeface="Comic Sans MS"/>
                <a:cs typeface="Comic Sans MS"/>
                <a:sym typeface="Comic Sans MS"/>
              </a:rPr>
              <a:t>Involuntary </a:t>
            </a:r>
            <a:r>
              <a:rPr b="0" i="0" lang="en-US" sz="2400" u="none">
                <a:solidFill>
                  <a:schemeClr val="dk1"/>
                </a:solidFill>
                <a:latin typeface="Comic Sans MS"/>
                <a:ea typeface="Comic Sans MS"/>
                <a:cs typeface="Comic Sans MS"/>
                <a:sym typeface="Comic Sans MS"/>
              </a:rPr>
              <a:t>innervation and use.</a:t>
            </a:r>
            <a:endParaRPr/>
          </a:p>
          <a:p>
            <a:pPr indent="-228600" lvl="0" marL="342900" marR="0" rtl="0" algn="l">
              <a:lnSpc>
                <a:spcPct val="100000"/>
              </a:lnSpc>
              <a:spcBef>
                <a:spcPts val="480"/>
              </a:spcBef>
              <a:spcAft>
                <a:spcPts val="0"/>
              </a:spcAft>
              <a:buClr>
                <a:schemeClr val="dk1"/>
              </a:buClr>
              <a:buSzPts val="2376"/>
              <a:buFont typeface="Times"/>
              <a:buChar char="•"/>
            </a:pPr>
            <a:r>
              <a:rPr b="0" i="0" lang="en-US" sz="2400" u="none">
                <a:solidFill>
                  <a:schemeClr val="dk1"/>
                </a:solidFill>
                <a:latin typeface="Comic Sans MS"/>
                <a:ea typeface="Comic Sans MS"/>
                <a:cs typeface="Comic Sans MS"/>
                <a:sym typeface="Comic Sans MS"/>
              </a:rPr>
              <a:t>Joined at </a:t>
            </a:r>
            <a:r>
              <a:rPr b="0" i="0" lang="en-US" sz="2400" u="none">
                <a:solidFill>
                  <a:srgbClr val="A23A28"/>
                </a:solidFill>
                <a:latin typeface="Comic Sans MS"/>
                <a:ea typeface="Comic Sans MS"/>
                <a:cs typeface="Comic Sans MS"/>
                <a:sym typeface="Comic Sans MS"/>
              </a:rPr>
              <a:t>intercalated disc</a:t>
            </a:r>
            <a:endParaRPr/>
          </a:p>
          <a:p>
            <a:pPr indent="-228600" lvl="0" marL="342900" marR="0" rtl="0" algn="l">
              <a:lnSpc>
                <a:spcPct val="100000"/>
              </a:lnSpc>
              <a:spcBef>
                <a:spcPts val="480"/>
              </a:spcBef>
              <a:spcAft>
                <a:spcPts val="0"/>
              </a:spcAft>
              <a:buClr>
                <a:schemeClr val="dk1"/>
              </a:buClr>
              <a:buSzPts val="2400"/>
              <a:buFont typeface="Times"/>
              <a:buChar char="•"/>
            </a:pPr>
            <a:r>
              <a:rPr b="0" i="0" lang="en-US" sz="2400" u="none">
                <a:solidFill>
                  <a:schemeClr val="dk1"/>
                </a:solidFill>
                <a:latin typeface="Comic Sans MS"/>
                <a:ea typeface="Comic Sans MS"/>
                <a:cs typeface="Comic Sans MS"/>
                <a:sym typeface="Comic Sans MS"/>
              </a:rPr>
              <a:t>Limited to myocardium (heart) and base of great vessels.</a:t>
            </a:r>
            <a:endParaRPr/>
          </a:p>
          <a:p>
            <a:pPr indent="-228600" lvl="0" marL="342900" marR="0" rtl="0" algn="l">
              <a:lnSpc>
                <a:spcPct val="100000"/>
              </a:lnSpc>
              <a:spcBef>
                <a:spcPts val="480"/>
              </a:spcBef>
              <a:spcAft>
                <a:spcPts val="0"/>
              </a:spcAft>
              <a:buClr>
                <a:schemeClr val="dk1"/>
              </a:buClr>
              <a:buSzPts val="2400"/>
              <a:buFont typeface="Times"/>
              <a:buChar char="•"/>
            </a:pPr>
            <a:r>
              <a:rPr b="0" i="0" lang="en-US" sz="2400" u="none">
                <a:solidFill>
                  <a:schemeClr val="dk1"/>
                </a:solidFill>
                <a:latin typeface="Comic Sans MS"/>
                <a:ea typeface="Comic Sans MS"/>
                <a:cs typeface="Comic Sans MS"/>
                <a:sym typeface="Comic Sans MS"/>
              </a:rPr>
              <a:t>Generates its own contractions </a:t>
            </a:r>
            <a:r>
              <a:rPr b="0" i="0" lang="en-US" sz="2400" u="none">
                <a:solidFill>
                  <a:srgbClr val="A23A28"/>
                </a:solidFill>
                <a:latin typeface="Comic Sans MS"/>
                <a:ea typeface="Comic Sans MS"/>
                <a:cs typeface="Comic Sans MS"/>
                <a:sym typeface="Comic Sans MS"/>
              </a:rPr>
              <a:t>autonomously</a:t>
            </a:r>
            <a:r>
              <a:rPr b="0" i="0" lang="en-US" sz="2400" u="none">
                <a:solidFill>
                  <a:schemeClr val="dk1"/>
                </a:solidFill>
                <a:latin typeface="Comic Sans MS"/>
                <a:ea typeface="Comic Sans MS"/>
                <a:cs typeface="Comic Sans MS"/>
                <a:sym typeface="Comic Sans MS"/>
              </a:rPr>
              <a:t>, &amp; regulate the frequency of contractions rhythmically. (doesn’t need nerve to beat)</a:t>
            </a:r>
            <a:endParaRPr/>
          </a:p>
          <a:p>
            <a:pPr indent="-228600" lvl="0" marL="342900" marR="0" rtl="0" algn="l">
              <a:lnSpc>
                <a:spcPct val="100000"/>
              </a:lnSpc>
              <a:spcBef>
                <a:spcPts val="480"/>
              </a:spcBef>
              <a:spcAft>
                <a:spcPts val="0"/>
              </a:spcAft>
              <a:buClr>
                <a:schemeClr val="dk1"/>
              </a:buClr>
              <a:buSzPts val="2400"/>
              <a:buFont typeface="Times"/>
              <a:buChar char="•"/>
            </a:pPr>
            <a:r>
              <a:rPr b="0" i="0" lang="en-US" sz="2400" u="none">
                <a:solidFill>
                  <a:schemeClr val="dk1"/>
                </a:solidFill>
                <a:latin typeface="Comic Sans MS"/>
                <a:ea typeface="Comic Sans MS"/>
                <a:cs typeface="Comic Sans MS"/>
                <a:sym typeface="Comic Sans MS"/>
              </a:rPr>
              <a:t> Purkinje fibers: conducting of impulses</a:t>
            </a:r>
            <a:endParaRPr/>
          </a:p>
          <a:p>
            <a:pPr indent="-76200" lvl="0" marL="342900" marR="0" rtl="0" algn="l">
              <a:spcBef>
                <a:spcPts val="480"/>
              </a:spcBef>
              <a:spcAft>
                <a:spcPts val="0"/>
              </a:spcAft>
              <a:buClr>
                <a:schemeClr val="accent1"/>
              </a:buClr>
              <a:buSzPts val="2400"/>
              <a:buFont typeface="Arial"/>
              <a:buNone/>
            </a:pPr>
            <a:r>
              <a:t/>
            </a:r>
            <a:endParaRPr b="0" i="0" sz="2400" u="non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2"/>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636042"/>
              </a:buClr>
              <a:buSzPts val="4400"/>
              <a:buFont typeface="Comic Sans MS"/>
              <a:buNone/>
            </a:pPr>
            <a:r>
              <a:rPr lang="en-US" sz="4400">
                <a:solidFill>
                  <a:srgbClr val="0000FF"/>
                </a:solidFill>
                <a:highlight>
                  <a:schemeClr val="lt1"/>
                </a:highlight>
                <a:latin typeface="Comic Sans MS"/>
                <a:ea typeface="Comic Sans MS"/>
                <a:cs typeface="Comic Sans MS"/>
                <a:sym typeface="Comic Sans MS"/>
              </a:rPr>
              <a:t>Myology </a:t>
            </a:r>
            <a:endParaRPr>
              <a:solidFill>
                <a:srgbClr val="0000FF"/>
              </a:solidFill>
              <a:highlight>
                <a:schemeClr val="lt1"/>
              </a:highlight>
            </a:endParaRPr>
          </a:p>
        </p:txBody>
      </p:sp>
      <p:sp>
        <p:nvSpPr>
          <p:cNvPr id="256" name="Google Shape;256;p52"/>
          <p:cNvSpPr txBox="1"/>
          <p:nvPr/>
        </p:nvSpPr>
        <p:spPr>
          <a:xfrm>
            <a:off x="0" y="2544375"/>
            <a:ext cx="91440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700">
                <a:solidFill>
                  <a:srgbClr val="980000"/>
                </a:solidFill>
                <a:latin typeface="Times New Roman"/>
                <a:ea typeface="Times New Roman"/>
                <a:cs typeface="Times New Roman"/>
                <a:sym typeface="Times New Roman"/>
              </a:rPr>
              <a:t>The end </a:t>
            </a:r>
            <a:endParaRPr b="1" sz="5700">
              <a:solidFill>
                <a:srgbClr val="980000"/>
              </a:solidFill>
              <a:latin typeface="Times New Roman"/>
              <a:ea typeface="Times New Roman"/>
              <a:cs typeface="Times New Roman"/>
              <a:sym typeface="Times New Roman"/>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4400"/>
              <a:buFont typeface="Comic Sans MS"/>
              <a:buNone/>
            </a:pPr>
            <a:r>
              <a:rPr b="0" i="0" lang="en-US" sz="4400" u="none">
                <a:solidFill>
                  <a:srgbClr val="6B7D72"/>
                </a:solidFill>
                <a:latin typeface="Comic Sans MS"/>
                <a:ea typeface="Comic Sans MS"/>
                <a:cs typeface="Comic Sans MS"/>
                <a:sym typeface="Comic Sans MS"/>
              </a:rPr>
              <a:t>MYOLOGY: GENERAL</a:t>
            </a:r>
            <a:endParaRPr/>
          </a:p>
        </p:txBody>
      </p:sp>
      <p:sp>
        <p:nvSpPr>
          <p:cNvPr id="104" name="Google Shape;104;p3"/>
          <p:cNvSpPr txBox="1"/>
          <p:nvPr>
            <p:ph idx="1" type="body"/>
          </p:nvPr>
        </p:nvSpPr>
        <p:spPr>
          <a:xfrm>
            <a:off x="381000" y="2057400"/>
            <a:ext cx="8077200" cy="449580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Muscle is a </a:t>
            </a:r>
            <a:r>
              <a:rPr b="0" i="0" lang="en-US" sz="2400" u="sng">
                <a:solidFill>
                  <a:schemeClr val="dk1"/>
                </a:solidFill>
                <a:latin typeface="Comic Sans MS"/>
                <a:ea typeface="Comic Sans MS"/>
                <a:cs typeface="Comic Sans MS"/>
                <a:sym typeface="Comic Sans MS"/>
              </a:rPr>
              <a:t>specialized connective tissue</a:t>
            </a:r>
            <a:endParaRPr/>
          </a:p>
          <a:p>
            <a:pPr indent="-76200" lvl="0" marL="342900" marR="0" rtl="0" algn="l">
              <a:lnSpc>
                <a:spcPct val="100000"/>
              </a:lnSpc>
              <a:spcBef>
                <a:spcPts val="480"/>
              </a:spcBef>
              <a:spcAft>
                <a:spcPts val="0"/>
              </a:spcAft>
              <a:buClr>
                <a:schemeClr val="accent1"/>
              </a:buClr>
              <a:buSzPts val="2400"/>
              <a:buFont typeface="Arial"/>
              <a:buNone/>
            </a:pPr>
            <a:r>
              <a:t/>
            </a:r>
            <a:endParaRPr b="0" i="0" sz="2400" u="sng">
              <a:solidFill>
                <a:schemeClr val="dk1"/>
              </a:solidFill>
              <a:latin typeface="Comic Sans MS"/>
              <a:ea typeface="Comic Sans MS"/>
              <a:cs typeface="Comic Sans MS"/>
              <a:sym typeface="Comic Sans MS"/>
            </a:endParaRPr>
          </a:p>
          <a:p>
            <a:pPr indent="-228600" lvl="0" marL="342900" marR="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It </a:t>
            </a:r>
            <a:r>
              <a:rPr b="0" i="0" lang="en-US" sz="2400" u="sng">
                <a:solidFill>
                  <a:schemeClr val="dk1"/>
                </a:solidFill>
                <a:latin typeface="Comic Sans MS"/>
                <a:ea typeface="Comic Sans MS"/>
                <a:cs typeface="Comic Sans MS"/>
                <a:sym typeface="Comic Sans MS"/>
              </a:rPr>
              <a:t>contracts</a:t>
            </a:r>
            <a:r>
              <a:rPr b="0" i="0" lang="en-US" sz="2400" u="none">
                <a:solidFill>
                  <a:schemeClr val="dk1"/>
                </a:solidFill>
                <a:latin typeface="Comic Sans MS"/>
                <a:ea typeface="Comic Sans MS"/>
                <a:cs typeface="Comic Sans MS"/>
                <a:sym typeface="Comic Sans MS"/>
              </a:rPr>
              <a:t> (contractile units) to produce body movement in response to </a:t>
            </a:r>
            <a:r>
              <a:rPr b="0" i="0" lang="en-US" sz="2400" u="none">
                <a:solidFill>
                  <a:srgbClr val="A23A28"/>
                </a:solidFill>
                <a:latin typeface="Comic Sans MS"/>
                <a:ea typeface="Comic Sans MS"/>
                <a:cs typeface="Comic Sans MS"/>
                <a:sym typeface="Comic Sans MS"/>
              </a:rPr>
              <a:t>nerves </a:t>
            </a:r>
            <a:r>
              <a:rPr b="0" i="0" lang="en-US" sz="2400" u="none">
                <a:solidFill>
                  <a:schemeClr val="dk1"/>
                </a:solidFill>
                <a:latin typeface="Comic Sans MS"/>
                <a:ea typeface="Comic Sans MS"/>
                <a:cs typeface="Comic Sans MS"/>
                <a:sym typeface="Comic Sans MS"/>
              </a:rPr>
              <a:t>or  (humoral) </a:t>
            </a:r>
            <a:r>
              <a:rPr b="0" i="0" lang="en-US" sz="2400" u="none">
                <a:solidFill>
                  <a:srgbClr val="A23A28"/>
                </a:solidFill>
                <a:latin typeface="Comic Sans MS"/>
                <a:ea typeface="Comic Sans MS"/>
                <a:cs typeface="Comic Sans MS"/>
                <a:sym typeface="Comic Sans MS"/>
              </a:rPr>
              <a:t>hormones</a:t>
            </a:r>
            <a:r>
              <a:rPr b="0" i="0" lang="en-US" sz="2400" u="none">
                <a:solidFill>
                  <a:srgbClr val="23B80C"/>
                </a:solidFill>
                <a:latin typeface="Comic Sans MS"/>
                <a:ea typeface="Comic Sans MS"/>
                <a:cs typeface="Comic Sans MS"/>
                <a:sym typeface="Comic Sans MS"/>
              </a:rPr>
              <a:t> </a:t>
            </a:r>
            <a:r>
              <a:rPr b="0" i="0" lang="en-US" sz="2400" u="none">
                <a:solidFill>
                  <a:schemeClr val="dk1"/>
                </a:solidFill>
                <a:latin typeface="Comic Sans MS"/>
                <a:ea typeface="Comic Sans MS"/>
                <a:cs typeface="Comic Sans MS"/>
                <a:sym typeface="Comic Sans MS"/>
              </a:rPr>
              <a:t>stimulation.</a:t>
            </a:r>
            <a:endParaRPr/>
          </a:p>
          <a:p>
            <a:pPr indent="-76200" lvl="0" marL="342900" marR="0" rtl="0" algn="l">
              <a:lnSpc>
                <a:spcPct val="100000"/>
              </a:lnSpc>
              <a:spcBef>
                <a:spcPts val="480"/>
              </a:spcBef>
              <a:spcAft>
                <a:spcPts val="0"/>
              </a:spcAft>
              <a:buClr>
                <a:schemeClr val="accent1"/>
              </a:buClr>
              <a:buSzPts val="2400"/>
              <a:buFont typeface="Arial"/>
              <a:buNone/>
            </a:pPr>
            <a:r>
              <a:t/>
            </a:r>
            <a:endParaRPr b="0" i="0" sz="2400" u="none">
              <a:solidFill>
                <a:schemeClr val="dk1"/>
              </a:solidFill>
              <a:latin typeface="Comic Sans MS"/>
              <a:ea typeface="Comic Sans MS"/>
              <a:cs typeface="Comic Sans MS"/>
              <a:sym typeface="Comic Sans MS"/>
            </a:endParaRPr>
          </a:p>
          <a:p>
            <a:pPr indent="-76200" lvl="0" marL="342900" marR="0" rtl="0" algn="l">
              <a:lnSpc>
                <a:spcPct val="100000"/>
              </a:lnSpc>
              <a:spcBef>
                <a:spcPts val="480"/>
              </a:spcBef>
              <a:spcAft>
                <a:spcPts val="0"/>
              </a:spcAft>
              <a:buClr>
                <a:schemeClr val="accent1"/>
              </a:buClr>
              <a:buSzPts val="2400"/>
              <a:buFont typeface="Arial"/>
              <a:buNone/>
            </a:pPr>
            <a:r>
              <a:t/>
            </a:r>
            <a:endParaRPr b="0" i="0" sz="2400" u="none">
              <a:solidFill>
                <a:srgbClr val="47534C"/>
              </a:solidFill>
              <a:latin typeface="Comic Sans MS"/>
              <a:ea typeface="Comic Sans MS"/>
              <a:cs typeface="Comic Sans MS"/>
              <a:sym typeface="Comic Sans MS"/>
            </a:endParaRPr>
          </a:p>
          <a:p>
            <a:pPr indent="-76200" lvl="0" marL="342900" marR="0" rtl="0" algn="l">
              <a:spcBef>
                <a:spcPts val="480"/>
              </a:spcBef>
              <a:spcAft>
                <a:spcPts val="0"/>
              </a:spcAft>
              <a:buClr>
                <a:schemeClr val="accent1"/>
              </a:buClr>
              <a:buSzPts val="2400"/>
              <a:buFont typeface="Arial"/>
              <a:buNone/>
            </a:pPr>
            <a:r>
              <a:t/>
            </a:r>
            <a:endParaRPr b="0" i="0" sz="2400" u="none">
              <a:solidFill>
                <a:srgbClr val="47534C"/>
              </a:solidFill>
              <a:latin typeface="Comic Sans MS"/>
              <a:ea typeface="Comic Sans MS"/>
              <a:cs typeface="Comic Sans MS"/>
              <a:sym typeface="Comic Sans MS"/>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1295400" y="533400"/>
            <a:ext cx="7086600" cy="762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47534C"/>
              </a:buClr>
              <a:buSzPct val="100000"/>
              <a:buFont typeface="Comic Sans MS"/>
              <a:buNone/>
            </a:pPr>
            <a:r>
              <a:rPr b="0" i="0" lang="en-US" sz="4400" u="none">
                <a:solidFill>
                  <a:srgbClr val="47534C"/>
                </a:solidFill>
                <a:latin typeface="Comic Sans MS"/>
                <a:ea typeface="Comic Sans MS"/>
                <a:cs typeface="Comic Sans MS"/>
                <a:sym typeface="Comic Sans MS"/>
              </a:rPr>
              <a:t>THE FUNCTIONS OF MUSCLES</a:t>
            </a:r>
            <a:endParaRPr/>
          </a:p>
        </p:txBody>
      </p:sp>
      <p:sp>
        <p:nvSpPr>
          <p:cNvPr id="110" name="Google Shape;110;p5"/>
          <p:cNvSpPr txBox="1"/>
          <p:nvPr>
            <p:ph idx="1" type="body"/>
          </p:nvPr>
        </p:nvSpPr>
        <p:spPr>
          <a:xfrm>
            <a:off x="228600" y="1676400"/>
            <a:ext cx="8610600" cy="4800600"/>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chemeClr val="accent1"/>
              </a:buClr>
              <a:buSzPts val="2800"/>
              <a:buFont typeface="Arial"/>
              <a:buNone/>
            </a:pPr>
            <a:r>
              <a:rPr b="0" i="0" lang="en-US" sz="2800" u="none">
                <a:solidFill>
                  <a:schemeClr val="dk1"/>
                </a:solidFill>
                <a:latin typeface="Comic Sans MS"/>
                <a:ea typeface="Comic Sans MS"/>
                <a:cs typeface="Comic Sans MS"/>
                <a:sym typeface="Comic Sans MS"/>
              </a:rPr>
              <a:t>Muscles provide motive power for:</a:t>
            </a:r>
            <a:endParaRPr/>
          </a:p>
          <a:p>
            <a:pPr indent="-177800" lvl="0" marL="114300" marR="0" rtl="0" algn="l">
              <a:lnSpc>
                <a:spcPct val="90000"/>
              </a:lnSpc>
              <a:spcBef>
                <a:spcPts val="560"/>
              </a:spcBef>
              <a:spcAft>
                <a:spcPts val="0"/>
              </a:spcAft>
              <a:buClr>
                <a:schemeClr val="accent1"/>
              </a:buClr>
              <a:buSzPts val="2800"/>
              <a:buFont typeface="Arial"/>
              <a:buChar char="•"/>
            </a:pPr>
            <a:r>
              <a:rPr b="0" i="0" lang="en-US" sz="2800" u="sng">
                <a:solidFill>
                  <a:schemeClr val="dk1"/>
                </a:solidFill>
                <a:latin typeface="Comic Sans MS"/>
                <a:ea typeface="Comic Sans MS"/>
                <a:cs typeface="Comic Sans MS"/>
                <a:sym typeface="Comic Sans MS"/>
              </a:rPr>
              <a:t> Locomotion</a:t>
            </a:r>
            <a:r>
              <a:rPr b="0" i="0" lang="en-US" sz="2800" u="none">
                <a:solidFill>
                  <a:schemeClr val="dk1"/>
                </a:solidFill>
                <a:latin typeface="Comic Sans MS"/>
                <a:ea typeface="Comic Sans MS"/>
                <a:cs typeface="Comic Sans MS"/>
                <a:sym typeface="Comic Sans MS"/>
              </a:rPr>
              <a:t> [movement] &amp; </a:t>
            </a:r>
            <a:endParaRPr/>
          </a:p>
          <a:p>
            <a:pPr indent="-177800" lvl="0" marL="114300" marR="0" rtl="0" algn="l">
              <a:lnSpc>
                <a:spcPct val="9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 Movements of body contents</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Respiration (diaphragm &amp; intercostal)</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Circulation</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Alimentation (digestion – GI tract, defecation, &amp; urination. Movement of body contents)</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Child birth</a:t>
            </a:r>
            <a:endParaRPr/>
          </a:p>
          <a:p>
            <a:pPr indent="-228599" lvl="1" marL="639762" marR="0" rtl="0" algn="l">
              <a:lnSpc>
                <a:spcPct val="90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Indication of emotional states</a:t>
            </a:r>
            <a:endParaRPr/>
          </a:p>
          <a:p>
            <a:pPr indent="-228600" lvl="2" marL="914400" marR="0" rtl="0" algn="l">
              <a:lnSpc>
                <a:spcPct val="90000"/>
              </a:lnSpc>
              <a:spcBef>
                <a:spcPts val="400"/>
              </a:spcBef>
              <a:spcAft>
                <a:spcPts val="0"/>
              </a:spcAft>
              <a:buClr>
                <a:srgbClr val="B5AE53"/>
              </a:buClr>
              <a:buSzPts val="2000"/>
              <a:buFont typeface="Arial"/>
              <a:buChar char="•"/>
            </a:pPr>
            <a:r>
              <a:rPr b="0" i="0" lang="en-US" sz="2000" u="none" cap="none" strike="noStrike">
                <a:solidFill>
                  <a:schemeClr val="dk1"/>
                </a:solidFill>
                <a:latin typeface="Comic Sans MS"/>
                <a:ea typeface="Comic Sans MS"/>
                <a:cs typeface="Comic Sans MS"/>
                <a:sym typeface="Comic Sans MS"/>
              </a:rPr>
              <a:t>Barking, facial expression (cutaneous muscles), raising hair, or waging tail</a:t>
            </a:r>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4400"/>
              <a:buFont typeface="Comic Sans MS"/>
              <a:buNone/>
            </a:pPr>
            <a:r>
              <a:rPr b="0" i="0" lang="en-US" sz="4400" u="none">
                <a:solidFill>
                  <a:srgbClr val="6B7D72"/>
                </a:solidFill>
                <a:latin typeface="Comic Sans MS"/>
                <a:ea typeface="Comic Sans MS"/>
                <a:cs typeface="Comic Sans MS"/>
                <a:sym typeface="Comic Sans MS"/>
              </a:rPr>
              <a:t>MYOLOGY: GENERAL</a:t>
            </a:r>
            <a:endParaRPr/>
          </a:p>
        </p:txBody>
      </p:sp>
      <p:sp>
        <p:nvSpPr>
          <p:cNvPr id="116" name="Google Shape;116;p4"/>
          <p:cNvSpPr txBox="1"/>
          <p:nvPr>
            <p:ph idx="1" type="body"/>
          </p:nvPr>
        </p:nvSpPr>
        <p:spPr>
          <a:xfrm>
            <a:off x="457200" y="1752600"/>
            <a:ext cx="8458200" cy="487680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00000"/>
              </a:lnSpc>
              <a:spcBef>
                <a:spcPts val="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Muscle fiber- Myocyte (organelles, fibers etc.) and Sarcomeres</a:t>
            </a:r>
            <a:endParaRPr/>
          </a:p>
          <a:p>
            <a:pPr indent="-76200" lvl="0" marL="342900" marR="0" rtl="0" algn="l">
              <a:lnSpc>
                <a:spcPct val="100000"/>
              </a:lnSpc>
              <a:spcBef>
                <a:spcPts val="480"/>
              </a:spcBef>
              <a:spcAft>
                <a:spcPts val="0"/>
              </a:spcAft>
              <a:buClr>
                <a:schemeClr val="accent1"/>
              </a:buClr>
              <a:buSzPts val="2400"/>
              <a:buFont typeface="Arial"/>
              <a:buNone/>
            </a:pPr>
            <a:r>
              <a:t/>
            </a:r>
            <a:endParaRPr b="0" i="0" sz="2400" u="none">
              <a:solidFill>
                <a:schemeClr val="dk1"/>
              </a:solidFill>
              <a:latin typeface="Comic Sans MS"/>
              <a:ea typeface="Comic Sans MS"/>
              <a:cs typeface="Comic Sans MS"/>
              <a:sym typeface="Comic Sans MS"/>
            </a:endParaRPr>
          </a:p>
          <a:p>
            <a:pPr indent="-228600" lvl="0" marL="342900" marR="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Components: </a:t>
            </a:r>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Protein fibers 🡪 actin &amp; Myosin</a:t>
            </a:r>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Microfilaments</a:t>
            </a:r>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Glycogen</a:t>
            </a:r>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Deposit of myelin &amp;</a:t>
            </a:r>
            <a:endParaRPr/>
          </a:p>
          <a:p>
            <a:pPr indent="-101599" lvl="1" marL="639762" marR="0" rtl="0" algn="l">
              <a:lnSpc>
                <a:spcPct val="100000"/>
              </a:lnSpc>
              <a:spcBef>
                <a:spcPts val="400"/>
              </a:spcBef>
              <a:spcAft>
                <a:spcPts val="0"/>
              </a:spcAft>
              <a:buClr>
                <a:schemeClr val="accent2"/>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0" lvl="0" marL="342900" marR="0" rtl="0" algn="l">
              <a:lnSpc>
                <a:spcPct val="100000"/>
              </a:lnSpc>
              <a:spcBef>
                <a:spcPts val="400"/>
              </a:spcBef>
              <a:spcAft>
                <a:spcPts val="0"/>
              </a:spcAft>
              <a:buNone/>
            </a:pPr>
            <a:r>
              <a:t/>
            </a:r>
            <a:endParaRPr/>
          </a:p>
          <a:p>
            <a:pPr indent="-101600" lvl="0" marL="342900" marR="0" rtl="0" algn="l">
              <a:spcBef>
                <a:spcPts val="400"/>
              </a:spcBef>
              <a:spcAft>
                <a:spcPts val="0"/>
              </a:spcAft>
              <a:buClr>
                <a:schemeClr val="accent1"/>
              </a:buClr>
              <a:buSzPts val="2000"/>
              <a:buFont typeface="Arial"/>
              <a:buNone/>
            </a:pPr>
            <a:r>
              <a:t/>
            </a:r>
            <a:endParaRPr b="0" i="0" sz="2000" u="non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3"/>
          <p:cNvSpPr txBox="1"/>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6" name="Google Shape;126;p13"/>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27" name="Google Shape;127;p13"/>
          <p:cNvSpPr txBox="1"/>
          <p:nvPr>
            <p:ph type="title"/>
          </p:nvPr>
        </p:nvSpPr>
        <p:spPr>
          <a:xfrm>
            <a:off x="1638300" y="457200"/>
            <a:ext cx="6553200" cy="914400"/>
          </a:xfrm>
          <a:prstGeom prst="rect">
            <a:avLst/>
          </a:prstGeom>
          <a:noFill/>
          <a:ln>
            <a:noFill/>
          </a:ln>
        </p:spPr>
        <p:txBody>
          <a:bodyPr anchorCtr="0" anchor="ctr" bIns="44450" lIns="90475" spcFirstLastPara="1" rIns="90475" wrap="square" tIns="44450">
            <a:normAutofit/>
          </a:bodyPr>
          <a:lstStyle/>
          <a:p>
            <a:pPr indent="0" lvl="0" marL="0" rtl="0" algn="ctr">
              <a:lnSpc>
                <a:spcPct val="100000"/>
              </a:lnSpc>
              <a:spcBef>
                <a:spcPts val="0"/>
              </a:spcBef>
              <a:spcAft>
                <a:spcPts val="0"/>
              </a:spcAft>
              <a:buClr>
                <a:srgbClr val="636042"/>
              </a:buClr>
              <a:buSzPts val="4000"/>
              <a:buFont typeface="Comic Sans MS"/>
              <a:buNone/>
            </a:pPr>
            <a:r>
              <a:rPr b="0" i="0" lang="en-US" sz="4000" u="none">
                <a:solidFill>
                  <a:srgbClr val="636042"/>
                </a:solidFill>
                <a:latin typeface="Comic Sans MS"/>
                <a:ea typeface="Comic Sans MS"/>
                <a:cs typeface="Comic Sans MS"/>
                <a:sym typeface="Comic Sans MS"/>
              </a:rPr>
              <a:t>MYOLOGY: GENERAL</a:t>
            </a:r>
            <a:endParaRPr/>
          </a:p>
        </p:txBody>
      </p:sp>
      <p:sp>
        <p:nvSpPr>
          <p:cNvPr id="128" name="Google Shape;128;p13"/>
          <p:cNvSpPr txBox="1"/>
          <p:nvPr>
            <p:ph idx="1" type="body"/>
          </p:nvPr>
        </p:nvSpPr>
        <p:spPr>
          <a:xfrm>
            <a:off x="419100" y="1762125"/>
            <a:ext cx="8305800" cy="4495800"/>
          </a:xfrm>
          <a:prstGeom prst="rect">
            <a:avLst/>
          </a:prstGeom>
          <a:noFill/>
          <a:ln>
            <a:noFill/>
          </a:ln>
        </p:spPr>
        <p:txBody>
          <a:bodyPr anchorCtr="0" anchor="t" bIns="44450" lIns="90475" spcFirstLastPara="1" rIns="90475" wrap="square" tIns="44450">
            <a:noAutofit/>
          </a:bodyPr>
          <a:lstStyle/>
          <a:p>
            <a:pPr indent="-228600" lvl="0" marL="342900" marR="0" rtl="0" algn="l">
              <a:lnSpc>
                <a:spcPct val="90000"/>
              </a:lnSpc>
              <a:spcBef>
                <a:spcPts val="0"/>
              </a:spcBef>
              <a:spcAft>
                <a:spcPts val="0"/>
              </a:spcAft>
              <a:buClr>
                <a:schemeClr val="folHlink"/>
              </a:buClr>
              <a:buSzPts val="2800"/>
              <a:buFont typeface="Arial"/>
              <a:buChar char="•"/>
            </a:pPr>
            <a:r>
              <a:rPr b="0" i="0" lang="en-US" sz="2800" u="none">
                <a:solidFill>
                  <a:schemeClr val="dk1"/>
                </a:solidFill>
                <a:latin typeface="Comic Sans MS"/>
                <a:ea typeface="Comic Sans MS"/>
                <a:cs typeface="Comic Sans MS"/>
                <a:sym typeface="Comic Sans MS"/>
              </a:rPr>
              <a:t>Fascia is a sheet or band of fibrous connective tissue</a:t>
            </a:r>
            <a:endParaRPr/>
          </a:p>
          <a:p>
            <a:pPr indent="-228599" lvl="1" marL="639762" marR="0" rtl="0" algn="l">
              <a:lnSpc>
                <a:spcPct val="90000"/>
              </a:lnSpc>
              <a:spcBef>
                <a:spcPts val="480"/>
              </a:spcBef>
              <a:spcAft>
                <a:spcPts val="0"/>
              </a:spcAft>
              <a:buClr>
                <a:schemeClr val="folHlink"/>
              </a:buClr>
              <a:buSzPts val="2400"/>
              <a:buFont typeface="Arial"/>
              <a:buChar char="•"/>
            </a:pPr>
            <a:r>
              <a:rPr b="0" i="0" lang="en-US" sz="2400" u="none" cap="none" strike="noStrike">
                <a:solidFill>
                  <a:schemeClr val="dk1"/>
                </a:solidFill>
                <a:latin typeface="Comic Sans MS"/>
                <a:ea typeface="Comic Sans MS"/>
                <a:cs typeface="Comic Sans MS"/>
                <a:sym typeface="Comic Sans MS"/>
              </a:rPr>
              <a:t>Attaching skin to underlying tissues</a:t>
            </a:r>
            <a:endParaRPr/>
          </a:p>
          <a:p>
            <a:pPr indent="-228599" lvl="1" marL="639762" marR="0" rtl="0" algn="l">
              <a:lnSpc>
                <a:spcPct val="90000"/>
              </a:lnSpc>
              <a:spcBef>
                <a:spcPts val="480"/>
              </a:spcBef>
              <a:spcAft>
                <a:spcPts val="0"/>
              </a:spcAft>
              <a:buClr>
                <a:schemeClr val="folHlink"/>
              </a:buClr>
              <a:buSzPts val="2400"/>
              <a:buFont typeface="Arial"/>
              <a:buChar char="•"/>
            </a:pPr>
            <a:r>
              <a:rPr b="0" i="0" lang="en-US" sz="2400" u="none" cap="none" strike="noStrike">
                <a:solidFill>
                  <a:schemeClr val="dk1"/>
                </a:solidFill>
                <a:latin typeface="Comic Sans MS"/>
                <a:ea typeface="Comic Sans MS"/>
                <a:cs typeface="Comic Sans MS"/>
                <a:sym typeface="Comic Sans MS"/>
              </a:rPr>
              <a:t>Invests muscles, tendons, ligaments and certain organs</a:t>
            </a:r>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5"/>
          <p:cNvSpPr txBox="1"/>
          <p:nvPr>
            <p:ph type="title"/>
          </p:nvPr>
        </p:nvSpPr>
        <p:spPr>
          <a:xfrm>
            <a:off x="1295400" y="533400"/>
            <a:ext cx="70866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3500"/>
              <a:buFont typeface="Comic Sans MS"/>
              <a:buNone/>
            </a:pPr>
            <a:r>
              <a:rPr b="0" i="0" lang="en-US" sz="3500" u="none">
                <a:solidFill>
                  <a:schemeClr val="dk2"/>
                </a:solidFill>
                <a:latin typeface="Comic Sans MS"/>
                <a:ea typeface="Comic Sans MS"/>
                <a:cs typeface="Comic Sans MS"/>
                <a:sym typeface="Comic Sans MS"/>
              </a:rPr>
              <a:t>TYPES OF FASCIA</a:t>
            </a:r>
            <a:endParaRPr/>
          </a:p>
        </p:txBody>
      </p:sp>
      <p:sp>
        <p:nvSpPr>
          <p:cNvPr id="134" name="Google Shape;134;p15"/>
          <p:cNvSpPr txBox="1"/>
          <p:nvPr>
            <p:ph idx="1" type="body"/>
          </p:nvPr>
        </p:nvSpPr>
        <p:spPr>
          <a:xfrm>
            <a:off x="0" y="1676400"/>
            <a:ext cx="9144000" cy="5181600"/>
          </a:xfrm>
          <a:prstGeom prst="rect">
            <a:avLst/>
          </a:prstGeom>
          <a:noFill/>
          <a:ln>
            <a:noFill/>
          </a:ln>
        </p:spPr>
        <p:txBody>
          <a:bodyPr anchorCtr="0" anchor="t" bIns="45700" lIns="91425" spcFirstLastPara="1" rIns="91425" wrap="square" tIns="45700">
            <a:noAutofit/>
          </a:bodyPr>
          <a:lstStyle/>
          <a:p>
            <a:pPr indent="-228600" lvl="0" marL="342900" marR="0" rtl="0" algn="l">
              <a:lnSpc>
                <a:spcPct val="115000"/>
              </a:lnSpc>
              <a:spcBef>
                <a:spcPts val="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Superficial fascia (</a:t>
            </a:r>
            <a:r>
              <a:rPr b="0" i="0" lang="en-US" sz="2400" u="sng">
                <a:solidFill>
                  <a:schemeClr val="dk1"/>
                </a:solidFill>
                <a:latin typeface="Comic Sans MS"/>
                <a:ea typeface="Comic Sans MS"/>
                <a:cs typeface="Comic Sans MS"/>
                <a:sym typeface="Comic Sans MS"/>
              </a:rPr>
              <a:t>subcutis</a:t>
            </a:r>
            <a:r>
              <a:rPr b="0" i="0" lang="en-US" sz="2400" u="none">
                <a:solidFill>
                  <a:schemeClr val="dk1"/>
                </a:solidFill>
                <a:latin typeface="Comic Sans MS"/>
                <a:ea typeface="Comic Sans MS"/>
                <a:cs typeface="Comic Sans MS"/>
                <a:sym typeface="Comic Sans MS"/>
              </a:rPr>
              <a:t>) or (</a:t>
            </a:r>
            <a:r>
              <a:rPr b="0" i="0" lang="en-US" sz="2400" u="sng">
                <a:solidFill>
                  <a:schemeClr val="dk1"/>
                </a:solidFill>
                <a:latin typeface="Comic Sans MS"/>
                <a:ea typeface="Comic Sans MS"/>
                <a:cs typeface="Comic Sans MS"/>
                <a:sym typeface="Comic Sans MS"/>
              </a:rPr>
              <a:t>areolar</a:t>
            </a:r>
            <a:r>
              <a:rPr b="0" i="0" lang="en-US" sz="2400" u="none">
                <a:solidFill>
                  <a:schemeClr val="dk1"/>
                </a:solidFill>
                <a:latin typeface="Comic Sans MS"/>
                <a:ea typeface="Comic Sans MS"/>
                <a:cs typeface="Comic Sans MS"/>
                <a:sym typeface="Comic Sans MS"/>
              </a:rPr>
              <a:t>)</a:t>
            </a:r>
            <a:endParaRPr/>
          </a:p>
          <a:p>
            <a:pPr indent="-228599" lvl="1" marL="639762" marR="0" rtl="0" algn="l">
              <a:lnSpc>
                <a:spcPct val="115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Below the skin</a:t>
            </a:r>
            <a:endParaRPr/>
          </a:p>
          <a:p>
            <a:pPr indent="-228599" lvl="1" marL="639762" marR="0" rtl="0" algn="l">
              <a:lnSpc>
                <a:spcPct val="115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Principal sites for the storage of fat</a:t>
            </a:r>
            <a:endParaRPr b="0" i="0" sz="2000" u="none" cap="none" strike="noStrike">
              <a:solidFill>
                <a:schemeClr val="dk1"/>
              </a:solidFill>
              <a:latin typeface="Comic Sans MS"/>
              <a:ea typeface="Comic Sans MS"/>
              <a:cs typeface="Comic Sans MS"/>
              <a:sym typeface="Comic Sans MS"/>
            </a:endParaRPr>
          </a:p>
          <a:p>
            <a:pPr indent="-228600" lvl="2" marL="914400" marR="0" rtl="0" algn="l">
              <a:lnSpc>
                <a:spcPct val="115000"/>
              </a:lnSpc>
              <a:spcBef>
                <a:spcPts val="360"/>
              </a:spcBef>
              <a:spcAft>
                <a:spcPts val="0"/>
              </a:spcAft>
              <a:buClr>
                <a:srgbClr val="B5AE53"/>
              </a:buClr>
              <a:buSzPts val="1800"/>
              <a:buFont typeface="Arial"/>
              <a:buChar char="•"/>
            </a:pPr>
            <a:r>
              <a:rPr b="0" i="0" lang="en-US" sz="1800" u="none" cap="none" strike="noStrike">
                <a:solidFill>
                  <a:schemeClr val="dk1"/>
                </a:solidFill>
                <a:latin typeface="Comic Sans MS"/>
                <a:ea typeface="Comic Sans MS"/>
                <a:cs typeface="Comic Sans MS"/>
                <a:sym typeface="Comic Sans MS"/>
              </a:rPr>
              <a:t>S/C injections are made into this tissue</a:t>
            </a:r>
            <a:r>
              <a:rPr b="0" i="0" lang="en-US" sz="1800" u="none" cap="none" strike="noStrike">
                <a:solidFill>
                  <a:schemeClr val="dk1"/>
                </a:solidFill>
                <a:latin typeface="Arial"/>
                <a:ea typeface="Arial"/>
                <a:cs typeface="Arial"/>
                <a:sym typeface="Arial"/>
              </a:rPr>
              <a:t> </a:t>
            </a:r>
            <a:endParaRPr/>
          </a:p>
          <a:p>
            <a:pPr indent="-228600" lvl="0" marL="342900" marR="0" rtl="0" algn="l">
              <a:lnSpc>
                <a:spcPct val="115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Deep fascia</a:t>
            </a:r>
            <a:endParaRPr/>
          </a:p>
          <a:p>
            <a:pPr indent="-228599" lvl="1" marL="639762" marR="0" rtl="0" algn="l">
              <a:lnSpc>
                <a:spcPct val="115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Tougher fibrous sheets</a:t>
            </a:r>
            <a:endParaRPr/>
          </a:p>
          <a:p>
            <a:pPr indent="-228599" lvl="1" marL="639762" marR="0" rtl="0" algn="l">
              <a:lnSpc>
                <a:spcPct val="115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Fuses to bones</a:t>
            </a:r>
            <a:endParaRPr/>
          </a:p>
          <a:p>
            <a:pPr indent="-228599" lvl="1" marL="639762" marR="0" rtl="0" algn="l">
              <a:lnSpc>
                <a:spcPct val="115000"/>
              </a:lnSpc>
              <a:spcBef>
                <a:spcPts val="480"/>
              </a:spcBef>
              <a:spcAft>
                <a:spcPts val="0"/>
              </a:spcAft>
              <a:buClr>
                <a:schemeClr val="accent2"/>
              </a:buClr>
              <a:buSzPts val="2400"/>
              <a:buFont typeface="Arial"/>
              <a:buChar char="•"/>
            </a:pPr>
            <a:r>
              <a:rPr b="0" i="0" lang="en-US" sz="2400" u="none" cap="none" strike="noStrike">
                <a:solidFill>
                  <a:schemeClr val="dk1"/>
                </a:solidFill>
                <a:latin typeface="Comic Sans MS"/>
                <a:ea typeface="Comic Sans MS"/>
                <a:cs typeface="Comic Sans MS"/>
                <a:sym typeface="Comic Sans MS"/>
              </a:rPr>
              <a:t>Penetrates between muscles</a:t>
            </a:r>
            <a:r>
              <a:rPr b="0" i="0" lang="en-US" sz="1800" u="none" cap="none" strike="noStrike">
                <a:solidFill>
                  <a:schemeClr val="dk1"/>
                </a:solidFill>
                <a:latin typeface="Comic Sans MS"/>
                <a:ea typeface="Comic Sans MS"/>
                <a:cs typeface="Comic Sans MS"/>
                <a:sym typeface="Comic Sans MS"/>
              </a:rPr>
              <a:t>, </a:t>
            </a:r>
            <a:endParaRPr/>
          </a:p>
          <a:p>
            <a:pPr indent="-228600" lvl="2" marL="914400" marR="0" rtl="0" algn="l">
              <a:lnSpc>
                <a:spcPct val="115000"/>
              </a:lnSpc>
              <a:spcBef>
                <a:spcPts val="400"/>
              </a:spcBef>
              <a:spcAft>
                <a:spcPts val="0"/>
              </a:spcAft>
              <a:buClr>
                <a:srgbClr val="B5AE53"/>
              </a:buClr>
              <a:buSzPts val="2000"/>
              <a:buFont typeface="Arial"/>
              <a:buChar char="•"/>
            </a:pPr>
            <a:r>
              <a:rPr b="0" i="0" lang="en-US" sz="2000" u="none" cap="none" strike="noStrike">
                <a:solidFill>
                  <a:schemeClr val="dk1"/>
                </a:solidFill>
                <a:latin typeface="Comic Sans MS"/>
                <a:ea typeface="Comic Sans MS"/>
                <a:cs typeface="Comic Sans MS"/>
                <a:sym typeface="Comic Sans MS"/>
              </a:rPr>
              <a:t>Assists return of blood and lymph to heart (contraction of muscle pushes blood back)</a:t>
            </a:r>
            <a:endParaRPr/>
          </a:p>
          <a:p>
            <a:pPr indent="0" lvl="0" marL="342900" marR="0" rtl="0" algn="l">
              <a:lnSpc>
                <a:spcPct val="115000"/>
              </a:lnSpc>
              <a:spcBef>
                <a:spcPts val="480"/>
              </a:spcBef>
              <a:spcAft>
                <a:spcPts val="0"/>
              </a:spcAft>
              <a:buNone/>
            </a:pPr>
            <a:r>
              <a:t/>
            </a:r>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4"/>
          <p:cNvSpPr txBox="1"/>
          <p:nvPr/>
        </p:nvSpPr>
        <p:spPr>
          <a:xfrm>
            <a:off x="685800" y="6248400"/>
            <a:ext cx="1905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44" name="Google Shape;144;p14"/>
          <p:cNvSpPr txBox="1"/>
          <p:nvPr/>
        </p:nvSpPr>
        <p:spPr>
          <a:xfrm>
            <a:off x="3124200" y="6248400"/>
            <a:ext cx="28956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45" name="Google Shape;145;p14"/>
          <p:cNvSpPr txBox="1"/>
          <p:nvPr>
            <p:ph type="title"/>
          </p:nvPr>
        </p:nvSpPr>
        <p:spPr>
          <a:xfrm>
            <a:off x="1447800" y="533400"/>
            <a:ext cx="7162800" cy="838200"/>
          </a:xfrm>
          <a:prstGeom prst="rect">
            <a:avLst/>
          </a:prstGeom>
          <a:noFill/>
          <a:ln>
            <a:noFill/>
          </a:ln>
        </p:spPr>
        <p:txBody>
          <a:bodyPr anchorCtr="0" anchor="ctr" bIns="44450" lIns="90475" spcFirstLastPara="1" rIns="90475" wrap="square" tIns="44450">
            <a:noAutofit/>
          </a:bodyPr>
          <a:lstStyle/>
          <a:p>
            <a:pPr indent="0" lvl="0" marL="0" rtl="0" algn="ctr">
              <a:lnSpc>
                <a:spcPct val="90000"/>
              </a:lnSpc>
              <a:spcBef>
                <a:spcPts val="0"/>
              </a:spcBef>
              <a:spcAft>
                <a:spcPts val="0"/>
              </a:spcAft>
              <a:buClr>
                <a:srgbClr val="636042"/>
              </a:buClr>
              <a:buSzPts val="4000"/>
              <a:buFont typeface="Comic Sans MS"/>
              <a:buNone/>
            </a:pPr>
            <a:r>
              <a:rPr b="0" i="0" lang="en-US" sz="4000" u="none">
                <a:solidFill>
                  <a:srgbClr val="636042"/>
                </a:solidFill>
                <a:latin typeface="Comic Sans MS"/>
                <a:ea typeface="Comic Sans MS"/>
                <a:cs typeface="Comic Sans MS"/>
                <a:sym typeface="Comic Sans MS"/>
              </a:rPr>
              <a:t>MYOLOGY: FUNCTIONS OF FASCIA</a:t>
            </a:r>
            <a:endParaRPr/>
          </a:p>
        </p:txBody>
      </p:sp>
      <p:sp>
        <p:nvSpPr>
          <p:cNvPr id="146" name="Google Shape;146;p14"/>
          <p:cNvSpPr txBox="1"/>
          <p:nvPr>
            <p:ph idx="1" type="body"/>
          </p:nvPr>
        </p:nvSpPr>
        <p:spPr>
          <a:xfrm>
            <a:off x="457200" y="1752600"/>
            <a:ext cx="8458200" cy="5105400"/>
          </a:xfrm>
          <a:prstGeom prst="rect">
            <a:avLst/>
          </a:prstGeom>
          <a:noFill/>
          <a:ln>
            <a:noFill/>
          </a:ln>
        </p:spPr>
        <p:txBody>
          <a:bodyPr anchorCtr="0" anchor="t" bIns="44450" lIns="90475" spcFirstLastPara="1" rIns="90475" wrap="square" tIns="44450">
            <a:noAutofit/>
          </a:bodyPr>
          <a:lstStyle/>
          <a:p>
            <a:pPr indent="-228600" lvl="0" marL="342900" marR="0" rtl="0" algn="l">
              <a:lnSpc>
                <a:spcPct val="90000"/>
              </a:lnSpc>
              <a:spcBef>
                <a:spcPts val="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Attachment of </a:t>
            </a:r>
            <a:r>
              <a:rPr b="0" i="0" lang="en-US" sz="2800" u="none">
                <a:solidFill>
                  <a:srgbClr val="A23A28"/>
                </a:solidFill>
                <a:latin typeface="Comic Sans MS"/>
                <a:ea typeface="Comic Sans MS"/>
                <a:cs typeface="Comic Sans MS"/>
                <a:sym typeface="Comic Sans MS"/>
              </a:rPr>
              <a:t>skin</a:t>
            </a:r>
            <a:r>
              <a:rPr b="0" i="0" lang="en-US" sz="2800" u="none">
                <a:solidFill>
                  <a:schemeClr val="dk1"/>
                </a:solidFill>
                <a:latin typeface="Comic Sans MS"/>
                <a:ea typeface="Comic Sans MS"/>
                <a:cs typeface="Comic Sans MS"/>
                <a:sym typeface="Comic Sans MS"/>
              </a:rPr>
              <a:t> and </a:t>
            </a:r>
            <a:r>
              <a:rPr b="0" i="0" lang="en-US" sz="2800" u="none">
                <a:solidFill>
                  <a:srgbClr val="A23A28"/>
                </a:solidFill>
                <a:latin typeface="Comic Sans MS"/>
                <a:ea typeface="Comic Sans MS"/>
                <a:cs typeface="Comic Sans MS"/>
                <a:sym typeface="Comic Sans MS"/>
              </a:rPr>
              <a:t>muscles</a:t>
            </a:r>
            <a:endParaRPr/>
          </a:p>
          <a:p>
            <a:pPr indent="-228600" lvl="0" marL="342900" marR="0" rtl="0" algn="l">
              <a:lnSpc>
                <a:spcPct val="9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Pathway for </a:t>
            </a:r>
            <a:r>
              <a:rPr b="0" i="0" lang="en-US" sz="2800" u="none">
                <a:solidFill>
                  <a:srgbClr val="A23A28"/>
                </a:solidFill>
                <a:latin typeface="Comic Sans MS"/>
                <a:ea typeface="Comic Sans MS"/>
                <a:cs typeface="Comic Sans MS"/>
                <a:sym typeface="Comic Sans MS"/>
              </a:rPr>
              <a:t>vessels</a:t>
            </a:r>
            <a:r>
              <a:rPr b="0" i="0" lang="en-US" sz="2800" u="none">
                <a:solidFill>
                  <a:schemeClr val="dk1"/>
                </a:solidFill>
                <a:latin typeface="Comic Sans MS"/>
                <a:ea typeface="Comic Sans MS"/>
                <a:cs typeface="Comic Sans MS"/>
                <a:sym typeface="Comic Sans MS"/>
              </a:rPr>
              <a:t> and </a:t>
            </a:r>
            <a:r>
              <a:rPr b="0" i="0" lang="en-US" sz="2800" u="none">
                <a:solidFill>
                  <a:srgbClr val="A23A28"/>
                </a:solidFill>
                <a:latin typeface="Comic Sans MS"/>
                <a:ea typeface="Comic Sans MS"/>
                <a:cs typeface="Comic Sans MS"/>
                <a:sym typeface="Comic Sans MS"/>
              </a:rPr>
              <a:t>nerves</a:t>
            </a:r>
            <a:endParaRPr/>
          </a:p>
          <a:p>
            <a:pPr indent="-228600" lvl="0" marL="342900" marR="0" rtl="0" algn="l">
              <a:lnSpc>
                <a:spcPct val="9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Containing </a:t>
            </a:r>
            <a:r>
              <a:rPr b="0" i="0" lang="en-US" sz="2800" u="none">
                <a:solidFill>
                  <a:srgbClr val="A23A28"/>
                </a:solidFill>
                <a:latin typeface="Comic Sans MS"/>
                <a:ea typeface="Comic Sans MS"/>
                <a:cs typeface="Comic Sans MS"/>
                <a:sym typeface="Comic Sans MS"/>
              </a:rPr>
              <a:t>sheaths for muscles </a:t>
            </a:r>
            <a:r>
              <a:rPr b="0" i="0" lang="en-US" sz="2800" u="none">
                <a:solidFill>
                  <a:schemeClr val="dk1"/>
                </a:solidFill>
                <a:latin typeface="Comic Sans MS"/>
                <a:ea typeface="Comic Sans MS"/>
                <a:cs typeface="Comic Sans MS"/>
                <a:sym typeface="Comic Sans MS"/>
              </a:rPr>
              <a:t>to operate </a:t>
            </a:r>
            <a:endParaRPr/>
          </a:p>
          <a:p>
            <a:pPr indent="-228600" lvl="0" marL="342900" marR="0" rtl="0" algn="l">
              <a:lnSpc>
                <a:spcPct val="9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Binds down and redirects </a:t>
            </a:r>
            <a:r>
              <a:rPr b="0" i="0" lang="en-US" sz="2800" u="none">
                <a:solidFill>
                  <a:srgbClr val="A23A28"/>
                </a:solidFill>
                <a:latin typeface="Comic Sans MS"/>
                <a:ea typeface="Comic Sans MS"/>
                <a:cs typeface="Comic Sans MS"/>
                <a:sym typeface="Comic Sans MS"/>
              </a:rPr>
              <a:t>tendon forces</a:t>
            </a:r>
            <a:endParaRPr/>
          </a:p>
          <a:p>
            <a:pPr indent="-228600" lvl="0" marL="342900" marR="0" rtl="0" algn="l">
              <a:lnSpc>
                <a:spcPct val="90000"/>
              </a:lnSpc>
              <a:spcBef>
                <a:spcPts val="560"/>
              </a:spcBef>
              <a:spcAft>
                <a:spcPts val="0"/>
              </a:spcAft>
              <a:buClr>
                <a:schemeClr val="accent1"/>
              </a:buClr>
              <a:buSzPts val="2800"/>
              <a:buFont typeface="Arial"/>
              <a:buChar char="•"/>
            </a:pPr>
            <a:r>
              <a:rPr b="0" i="0" lang="en-US" sz="2800" u="none">
                <a:solidFill>
                  <a:schemeClr val="dk1"/>
                </a:solidFill>
                <a:latin typeface="Comic Sans MS"/>
                <a:ea typeface="Comic Sans MS"/>
                <a:cs typeface="Comic Sans MS"/>
                <a:sym typeface="Comic Sans MS"/>
              </a:rPr>
              <a:t>Fat storage</a:t>
            </a:r>
            <a:endParaRPr/>
          </a:p>
          <a:p>
            <a:pPr indent="-228600" lvl="0" marL="342900" marR="0" rtl="0" algn="l">
              <a:lnSpc>
                <a:spcPct val="90000"/>
              </a:lnSpc>
              <a:spcBef>
                <a:spcPts val="560"/>
              </a:spcBef>
              <a:spcAft>
                <a:spcPts val="0"/>
              </a:spcAft>
              <a:buClr>
                <a:schemeClr val="folHlink"/>
              </a:buClr>
              <a:buSzPts val="2800"/>
              <a:buFont typeface="Arial"/>
              <a:buChar char="•"/>
            </a:pPr>
            <a:r>
              <a:rPr b="0" i="0" lang="en-US" sz="2800" u="none">
                <a:solidFill>
                  <a:srgbClr val="FF0000"/>
                </a:solidFill>
                <a:latin typeface="Comic Sans MS"/>
                <a:ea typeface="Comic Sans MS"/>
                <a:cs typeface="Comic Sans MS"/>
                <a:sym typeface="Comic Sans MS"/>
              </a:rPr>
              <a:t>It is encountered in surgery</a:t>
            </a:r>
            <a:endParaRPr/>
          </a:p>
          <a:p>
            <a:pPr indent="-228599" lvl="1" marL="639762" marR="0" rtl="0" algn="l">
              <a:lnSpc>
                <a:spcPct val="90000"/>
              </a:lnSpc>
              <a:spcBef>
                <a:spcPts val="480"/>
              </a:spcBef>
              <a:spcAft>
                <a:spcPts val="0"/>
              </a:spcAft>
              <a:buClr>
                <a:schemeClr val="folHlink"/>
              </a:buClr>
              <a:buSzPts val="2400"/>
              <a:buFont typeface="Arial"/>
              <a:buChar char="•"/>
            </a:pPr>
            <a:r>
              <a:rPr b="0" i="0" lang="en-US" sz="2400" u="none" cap="none" strike="noStrike">
                <a:solidFill>
                  <a:srgbClr val="A23A28"/>
                </a:solidFill>
                <a:latin typeface="Comic Sans MS"/>
                <a:ea typeface="Comic Sans MS"/>
                <a:cs typeface="Comic Sans MS"/>
                <a:sym typeface="Comic Sans MS"/>
              </a:rPr>
              <a:t>Direction</a:t>
            </a:r>
            <a:r>
              <a:rPr b="0" i="0" lang="en-US" sz="2400" u="none" cap="none" strike="noStrike">
                <a:solidFill>
                  <a:schemeClr val="dk1"/>
                </a:solidFill>
                <a:latin typeface="Comic Sans MS"/>
                <a:ea typeface="Comic Sans MS"/>
                <a:cs typeface="Comic Sans MS"/>
                <a:sym typeface="Comic Sans MS"/>
              </a:rPr>
              <a:t> of spreading fluids and pus</a:t>
            </a:r>
            <a:endParaRPr/>
          </a:p>
          <a:p>
            <a:pPr indent="-228599" lvl="1" marL="639762" marR="0" rtl="0" algn="l">
              <a:lnSpc>
                <a:spcPct val="90000"/>
              </a:lnSpc>
              <a:spcBef>
                <a:spcPts val="480"/>
              </a:spcBef>
              <a:spcAft>
                <a:spcPts val="0"/>
              </a:spcAft>
              <a:buClr>
                <a:schemeClr val="folHlink"/>
              </a:buClr>
              <a:buSzPts val="2400"/>
              <a:buFont typeface="Arial"/>
              <a:buChar char="•"/>
            </a:pPr>
            <a:r>
              <a:rPr b="0" i="0" lang="en-US" sz="2400" u="none" cap="none" strike="noStrike">
                <a:solidFill>
                  <a:srgbClr val="A23A28"/>
                </a:solidFill>
                <a:latin typeface="Comic Sans MS"/>
                <a:ea typeface="Comic Sans MS"/>
                <a:cs typeface="Comic Sans MS"/>
                <a:sym typeface="Comic Sans MS"/>
              </a:rPr>
              <a:t>Holds sutures </a:t>
            </a:r>
            <a:r>
              <a:rPr b="0" i="0" lang="en-US" sz="2400" u="none" cap="none" strike="noStrike">
                <a:solidFill>
                  <a:schemeClr val="dk1"/>
                </a:solidFill>
                <a:latin typeface="Comic Sans MS"/>
                <a:ea typeface="Comic Sans MS"/>
                <a:cs typeface="Comic Sans MS"/>
                <a:sym typeface="Comic Sans MS"/>
              </a:rPr>
              <a:t>securely in wound closure</a:t>
            </a:r>
            <a:endParaRPr/>
          </a:p>
          <a:p>
            <a:pPr indent="-76200" lvl="0" marL="342900" marR="0" rtl="0" algn="l">
              <a:spcBef>
                <a:spcPts val="480"/>
              </a:spcBef>
              <a:spcAft>
                <a:spcPts val="0"/>
              </a:spcAft>
              <a:buClr>
                <a:schemeClr val="accent1"/>
              </a:buClr>
              <a:buSzPts val="2400"/>
              <a:buFont typeface="Arial"/>
              <a:buNone/>
            </a:pPr>
            <a:r>
              <a:t/>
            </a:r>
            <a:endParaRPr b="0" i="0" sz="2400" u="none" cap="none" strike="noStrike">
              <a:solidFill>
                <a:schemeClr val="dk1"/>
              </a:solidFill>
              <a:latin typeface="Comic Sans MS"/>
              <a:ea typeface="Comic Sans MS"/>
              <a:cs typeface="Comic Sans MS"/>
              <a:sym typeface="Comic Sans MS"/>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title"/>
          </p:nvPr>
        </p:nvSpPr>
        <p:spPr>
          <a:xfrm>
            <a:off x="425450" y="407987"/>
            <a:ext cx="8261350" cy="10398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B7D72"/>
              </a:buClr>
              <a:buSzPts val="4400"/>
              <a:buFont typeface="Comic Sans MS"/>
              <a:buNone/>
            </a:pPr>
            <a:r>
              <a:rPr b="0" i="0" lang="en-US" sz="4400" u="none">
                <a:solidFill>
                  <a:srgbClr val="6B7D72"/>
                </a:solidFill>
                <a:latin typeface="Comic Sans MS"/>
                <a:ea typeface="Comic Sans MS"/>
                <a:cs typeface="Comic Sans MS"/>
                <a:sym typeface="Comic Sans MS"/>
              </a:rPr>
              <a:t>MYOLOGY: GENERAL</a:t>
            </a:r>
            <a:endParaRPr/>
          </a:p>
        </p:txBody>
      </p:sp>
      <p:sp>
        <p:nvSpPr>
          <p:cNvPr id="152" name="Google Shape;152;p6"/>
          <p:cNvSpPr txBox="1"/>
          <p:nvPr>
            <p:ph idx="1" type="body"/>
          </p:nvPr>
        </p:nvSpPr>
        <p:spPr>
          <a:xfrm>
            <a:off x="457200" y="1752600"/>
            <a:ext cx="8229600" cy="4373562"/>
          </a:xfrm>
          <a:prstGeom prst="rect">
            <a:avLst/>
          </a:prstGeom>
          <a:noFill/>
          <a:ln>
            <a:noFill/>
          </a:ln>
        </p:spPr>
        <p:txBody>
          <a:bodyPr anchorCtr="0" anchor="t" bIns="45700" lIns="91425" spcFirstLastPara="1" rIns="91425" wrap="square" tIns="45700">
            <a:normAutofit/>
          </a:bodyPr>
          <a:lstStyle/>
          <a:p>
            <a:pPr indent="0" lvl="0" marL="114300" marR="0" rtl="0" algn="l">
              <a:lnSpc>
                <a:spcPct val="100000"/>
              </a:lnSpc>
              <a:spcBef>
                <a:spcPts val="0"/>
              </a:spcBef>
              <a:spcAft>
                <a:spcPts val="0"/>
              </a:spcAft>
              <a:buClr>
                <a:schemeClr val="accent1"/>
              </a:buClr>
              <a:buSzPts val="2400"/>
              <a:buFont typeface="Arial"/>
              <a:buNone/>
            </a:pPr>
            <a:r>
              <a:rPr b="0" i="0" lang="en-US" sz="2400" u="none">
                <a:solidFill>
                  <a:schemeClr val="dk1"/>
                </a:solidFill>
                <a:latin typeface="Comic Sans MS"/>
                <a:ea typeface="Comic Sans MS"/>
                <a:cs typeface="Comic Sans MS"/>
                <a:sym typeface="Comic Sans MS"/>
              </a:rPr>
              <a:t>Muscle is grouped into one of three types:  </a:t>
            </a:r>
            <a:endParaRPr/>
          </a:p>
          <a:p>
            <a:pPr indent="-152400" lvl="0" marL="114300" marR="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  Smooth muscle </a:t>
            </a:r>
            <a:endParaRPr/>
          </a:p>
          <a:p>
            <a:pPr indent="-152400" lvl="0" marL="114300" marR="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  Cardiac muscle</a:t>
            </a:r>
            <a:endParaRPr/>
          </a:p>
          <a:p>
            <a:pPr indent="-152400" lvl="0" marL="114300" marR="0" rtl="0" algn="l">
              <a:lnSpc>
                <a:spcPct val="100000"/>
              </a:lnSpc>
              <a:spcBef>
                <a:spcPts val="480"/>
              </a:spcBef>
              <a:spcAft>
                <a:spcPts val="0"/>
              </a:spcAft>
              <a:buClr>
                <a:schemeClr val="accent1"/>
              </a:buClr>
              <a:buSzPts val="2400"/>
              <a:buFont typeface="Arial"/>
              <a:buChar char="•"/>
            </a:pPr>
            <a:r>
              <a:rPr b="0" i="0" lang="en-US" sz="2400" u="none">
                <a:solidFill>
                  <a:schemeClr val="dk1"/>
                </a:solidFill>
                <a:latin typeface="Comic Sans MS"/>
                <a:ea typeface="Comic Sans MS"/>
                <a:cs typeface="Comic Sans MS"/>
                <a:sym typeface="Comic Sans MS"/>
              </a:rPr>
              <a:t>  </a:t>
            </a:r>
            <a:r>
              <a:rPr b="0" i="0" lang="en-US" sz="2400" u="none">
                <a:solidFill>
                  <a:srgbClr val="FF0000"/>
                </a:solidFill>
                <a:latin typeface="Comic Sans MS"/>
                <a:ea typeface="Comic Sans MS"/>
                <a:cs typeface="Comic Sans MS"/>
                <a:sym typeface="Comic Sans MS"/>
              </a:rPr>
              <a:t>Skeletal muscle</a:t>
            </a:r>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Voluntary (</a:t>
            </a:r>
            <a:r>
              <a:rPr b="0" i="0" lang="en-US" sz="2000" u="none" cap="none" strike="noStrike">
                <a:solidFill>
                  <a:srgbClr val="2014FF"/>
                </a:solidFill>
                <a:latin typeface="Comic Sans MS"/>
                <a:ea typeface="Comic Sans MS"/>
                <a:cs typeface="Comic Sans MS"/>
                <a:sym typeface="Comic Sans MS"/>
              </a:rPr>
              <a:t>usually</a:t>
            </a:r>
            <a:r>
              <a:rPr b="0" i="0" lang="en-US" sz="2000" u="none" cap="none" strike="noStrike">
                <a:solidFill>
                  <a:schemeClr val="dk1"/>
                </a:solidFill>
                <a:latin typeface="Comic Sans MS"/>
                <a:ea typeface="Comic Sans MS"/>
                <a:cs typeface="Comic Sans MS"/>
                <a:sym typeface="Comic Sans MS"/>
              </a:rPr>
              <a:t> subject to conscious control)</a:t>
            </a:r>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Striated</a:t>
            </a:r>
            <a:endParaRPr/>
          </a:p>
          <a:p>
            <a:pPr indent="-228599" lvl="1" marL="639762" marR="0" rtl="0" algn="l">
              <a:lnSpc>
                <a:spcPct val="100000"/>
              </a:lnSpc>
              <a:spcBef>
                <a:spcPts val="400"/>
              </a:spcBef>
              <a:spcAft>
                <a:spcPts val="0"/>
              </a:spcAft>
              <a:buClr>
                <a:schemeClr val="accent2"/>
              </a:buClr>
              <a:buSzPts val="2000"/>
              <a:buFont typeface="Arial"/>
              <a:buNone/>
            </a:pPr>
            <a:r>
              <a:t/>
            </a:r>
            <a:endParaRPr b="0" i="0" sz="2000" u="none" cap="none" strike="noStrike">
              <a:solidFill>
                <a:schemeClr val="dk1"/>
              </a:solidFill>
              <a:latin typeface="Comic Sans MS"/>
              <a:ea typeface="Comic Sans MS"/>
              <a:cs typeface="Comic Sans MS"/>
              <a:sym typeface="Comic Sans MS"/>
            </a:endParaRPr>
          </a:p>
          <a:p>
            <a:pPr indent="-228599" lvl="1" marL="639762" marR="0" rtl="0" algn="l">
              <a:lnSpc>
                <a:spcPct val="100000"/>
              </a:lnSpc>
              <a:spcBef>
                <a:spcPts val="400"/>
              </a:spcBef>
              <a:spcAft>
                <a:spcPts val="0"/>
              </a:spcAft>
              <a:buClr>
                <a:schemeClr val="accent2"/>
              </a:buClr>
              <a:buSzPts val="2000"/>
              <a:buFont typeface="Arial"/>
              <a:buChar char="•"/>
            </a:pPr>
            <a:r>
              <a:rPr b="0" i="0" lang="en-US" sz="2000" u="none" cap="none" strike="noStrike">
                <a:solidFill>
                  <a:schemeClr val="dk1"/>
                </a:solidFill>
                <a:latin typeface="Comic Sans MS"/>
                <a:ea typeface="Comic Sans MS"/>
                <a:cs typeface="Comic Sans MS"/>
                <a:sym typeface="Comic Sans MS"/>
              </a:rPr>
              <a:t>Diaphragm and cremaster  don’t under control its skeletal muscles </a:t>
            </a:r>
            <a:endParaRPr/>
          </a:p>
        </p:txBody>
      </p:sp>
    </p:spTree>
  </p:cSld>
  <p:clrMapOvr>
    <a:masterClrMapping/>
  </p:clrMapOvr>
  <p:transition>
    <p:wipe dir="r"/>
  </p:transition>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2013-08-28T12:23:53Z</dcterms:created>
  <dc:creator>Jennifer</dc:creator>
</cp:coreProperties>
</file>